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6" r:id="rId4"/>
  </p:sldMasterIdLst>
  <p:notesMasterIdLst>
    <p:notesMasterId r:id="rId26"/>
  </p:notesMasterIdLst>
  <p:sldIdLst>
    <p:sldId id="2147483642" r:id="rId5"/>
    <p:sldId id="260" r:id="rId6"/>
    <p:sldId id="2147483637" r:id="rId7"/>
    <p:sldId id="2147483638" r:id="rId8"/>
    <p:sldId id="2147483639" r:id="rId9"/>
    <p:sldId id="2147483640" r:id="rId10"/>
    <p:sldId id="2147483641" r:id="rId11"/>
    <p:sldId id="2147483643" r:id="rId12"/>
    <p:sldId id="2147483644" r:id="rId13"/>
    <p:sldId id="2147483645" r:id="rId14"/>
    <p:sldId id="2147483646" r:id="rId15"/>
    <p:sldId id="2147483647" r:id="rId16"/>
    <p:sldId id="256" r:id="rId17"/>
    <p:sldId id="257" r:id="rId18"/>
    <p:sldId id="258" r:id="rId19"/>
    <p:sldId id="2147483636" r:id="rId20"/>
    <p:sldId id="259" r:id="rId21"/>
    <p:sldId id="261" r:id="rId22"/>
    <p:sldId id="262" r:id="rId23"/>
    <p:sldId id="263" r:id="rId24"/>
    <p:sldId id="264" r:id="rId25"/>
  </p:sldIdLst>
  <p:sldSz cx="12192000" cy="6858000"/>
  <p:notesSz cx="6858000" cy="9144000"/>
  <p:embeddedFontLst>
    <p:embeddedFont>
      <p:font typeface="Libre Franklin" pitchFamily="2" charset="0"/>
      <p:regular r:id="rId27"/>
      <p:bold r:id="rId28"/>
      <p:italic r:id="rId29"/>
      <p:boldItalic r:id="rId30"/>
    </p:embeddedFont>
    <p:embeddedFont>
      <p:font typeface="News Cycle" panose="02000503000000000000" pitchFamily="2" charset="2"/>
      <p:regular r:id="rId31"/>
      <p:bold r:id="rId32"/>
    </p:embeddedFont>
    <p:embeddedFont>
      <p:font typeface="Open Sans Extrabold" panose="020B0906030804020204" pitchFamily="34" charset="0"/>
      <p:bold r:id="rId33"/>
      <p:boldItalic r:id="rId34"/>
    </p:embeddedFont>
    <p:embeddedFont>
      <p:font typeface="Open Sans Light" panose="020B0306030504020204" pitchFamily="34" charset="0"/>
      <p:regular r:id="rId35"/>
      <p:italic r:id="rId36"/>
    </p:embeddedFont>
    <p:embeddedFont>
      <p:font typeface="Open Sans Semibold" panose="020B0706030804020204" pitchFamily="34" charset="0"/>
      <p:bold r:id="rId37"/>
      <p:boldItalic r:id="rId38"/>
    </p:embeddedFont>
    <p:embeddedFont>
      <p:font typeface="VC Henrietta SemiBold" pitchFamily="50" charset="0"/>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C8557-03E6-9E87-B1FB-3A8B34352D14}" name="Adriane Rippberger" initials="AR" userId="S::Adriane@mushroomcouncil.org::2a505f28-3c97-40c9-a5f5-79bef5bd91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4E8"/>
    <a:srgbClr val="F4764F"/>
    <a:srgbClr val="FC8180"/>
    <a:srgbClr val="89385F"/>
    <a:srgbClr val="17590A"/>
    <a:srgbClr val="A7C65C"/>
    <a:srgbClr val="E77D00"/>
    <a:srgbClr val="F9BA17"/>
    <a:srgbClr val="174275"/>
    <a:srgbClr val="B31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10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a:solidFill>
                  <a:schemeClr val="tx1"/>
                </a:solidFill>
              </a:defRPr>
            </a:pPr>
            <a:r>
              <a:rPr lang="en-US" sz="1600" b="1" dirty="0">
                <a:solidFill>
                  <a:schemeClr val="tx1"/>
                </a:solidFill>
              </a:rPr>
              <a:t>Fresh mushrooms dollar sales </a:t>
            </a:r>
            <a:br>
              <a:rPr lang="en-US" sz="1600" b="1" dirty="0">
                <a:solidFill>
                  <a:schemeClr val="tx1"/>
                </a:solidFill>
              </a:rPr>
            </a:br>
            <a:r>
              <a:rPr lang="en-US" sz="1600" b="1" dirty="0">
                <a:solidFill>
                  <a:schemeClr val="tx1"/>
                </a:solidFill>
              </a:rPr>
              <a:t>four w.e. 11/2/2025</a:t>
            </a:r>
          </a:p>
        </c:rich>
      </c:tx>
      <c:overlay val="0"/>
      <c:spPr>
        <a:noFill/>
        <a:ln>
          <a:noFill/>
        </a:ln>
        <a:effectLst/>
      </c:sp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time</c:v>
                </c:pt>
              </c:strCache>
            </c:strRef>
          </c:tx>
          <c:spPr>
            <a:solidFill>
              <a:srgbClr val="174275"/>
            </a:solidFill>
            <a:ln>
              <a:noFill/>
            </a:ln>
            <a:effectLst/>
          </c:spPr>
          <c:invertIfNegative val="0"/>
          <c:dLbls>
            <c:spPr>
              <a:noFill/>
              <a:ln>
                <a:noFill/>
              </a:ln>
              <a:effectLst/>
            </c:spPr>
            <c:txPr>
              <a:bodyPr/>
              <a:lstStyle/>
              <a:p>
                <a:pPr>
                  <a:defRPr sz="1050">
                    <a:solidFill>
                      <a:schemeClr val="tx1"/>
                    </a:solidFill>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4 weeks</c:v>
                </c:pt>
              </c:strCache>
            </c:strRef>
          </c:cat>
          <c:val>
            <c:numRef>
              <c:f>Sheet1!$B$2:$B$5</c:f>
              <c:numCache>
                <c:formatCode>\$#,##0</c:formatCode>
                <c:ptCount val="4"/>
                <c:pt idx="0">
                  <c:v>118040774.22532991</c:v>
                </c:pt>
                <c:pt idx="1">
                  <c:v>114277500.01071848</c:v>
                </c:pt>
                <c:pt idx="2">
                  <c:v>112383315.92788133</c:v>
                </c:pt>
                <c:pt idx="3">
                  <c:v>107620618.21569815</c:v>
                </c:pt>
              </c:numCache>
            </c:numRef>
          </c:val>
          <c:extLst>
            <c:ext xmlns:c16="http://schemas.microsoft.com/office/drawing/2014/chart" uri="{C3380CC4-5D6E-409C-BE32-E72D297353CC}">
              <c16:uniqueId val="{00000000-5EF6-4057-802A-E86C03C3D3A3}"/>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050">
                <a:solidFill>
                  <a:schemeClr val="tx1"/>
                </a:solidFill>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ptos" panose="020B0004020202020204" pitchFamily="34" charset="0"/>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ptos" panose="020B0004020202020204" pitchFamily="34" charset="0"/>
                <a:ea typeface="+mn-ea"/>
                <a:cs typeface="+mn-cs"/>
              </a:defRPr>
            </a:pPr>
            <a:r>
              <a:rPr lang="en-US" sz="1600" b="1" dirty="0">
                <a:solidFill>
                  <a:schemeClr val="tx1"/>
                </a:solidFill>
                <a:latin typeface="Aptos" panose="020B0004020202020204" pitchFamily="34" charset="0"/>
              </a:rPr>
              <a:t>Fresh mushrooms dollar sales </a:t>
            </a:r>
            <a:br>
              <a:rPr lang="en-US" sz="1600" b="1" dirty="0">
                <a:solidFill>
                  <a:schemeClr val="tx1"/>
                </a:solidFill>
                <a:latin typeface="Aptos" panose="020B0004020202020204" pitchFamily="34" charset="0"/>
              </a:rPr>
            </a:br>
            <a:r>
              <a:rPr lang="en-US" sz="1600" b="1" dirty="0">
                <a:solidFill>
                  <a:schemeClr val="tx1"/>
                </a:solidFill>
                <a:latin typeface="Aptos" panose="020B0004020202020204" pitchFamily="34" charset="0"/>
              </a:rPr>
              <a:t>latest</a:t>
            </a:r>
            <a:r>
              <a:rPr lang="en-US" sz="1600" b="1" baseline="0" dirty="0">
                <a:solidFill>
                  <a:schemeClr val="tx1"/>
                </a:solidFill>
                <a:latin typeface="Aptos" panose="020B0004020202020204" pitchFamily="34" charset="0"/>
              </a:rPr>
              <a:t> 52 w.e. 11/2/2025</a:t>
            </a:r>
            <a:endParaRPr lang="en-US" sz="1600" b="1" dirty="0">
              <a:solidFill>
                <a:schemeClr val="tx1"/>
              </a:solidFill>
              <a:latin typeface="Aptos" panose="020B0004020202020204" pitchFamily="34" charset="0"/>
            </a:endParaRPr>
          </a:p>
        </c:rich>
      </c:tx>
      <c:layout>
        <c:manualLayout>
          <c:xMode val="edge"/>
          <c:yMode val="edge"/>
          <c:x val="0.20324058380414314"/>
          <c:y val="0"/>
        </c:manualLayout>
      </c:layout>
      <c:overlay val="0"/>
      <c:spPr>
        <a:noFill/>
        <a:ln>
          <a:noFill/>
        </a:ln>
        <a:effectLst/>
      </c:spPr>
    </c:title>
    <c:autoTitleDeleted val="0"/>
    <c:plotArea>
      <c:layout>
        <c:manualLayout>
          <c:layoutTarget val="inner"/>
          <c:xMode val="edge"/>
          <c:yMode val="edge"/>
          <c:x val="3.8534245422522512E-2"/>
          <c:y val="0.24168622185610816"/>
          <c:w val="0.9351462065405306"/>
          <c:h val="0.64206787870130833"/>
        </c:manualLayout>
      </c:layout>
      <c:barChart>
        <c:barDir val="col"/>
        <c:grouping val="clustered"/>
        <c:varyColors val="0"/>
        <c:ser>
          <c:idx val="0"/>
          <c:order val="0"/>
          <c:tx>
            <c:strRef>
              <c:f>Sheet1!$B$1</c:f>
              <c:strCache>
                <c:ptCount val="1"/>
                <c:pt idx="0">
                  <c:v>52 weeks</c:v>
                </c:pt>
              </c:strCache>
            </c:strRef>
          </c:tx>
          <c:spPr>
            <a:solidFill>
              <a:srgbClr val="8AB5E9"/>
            </a:solidFill>
            <a:ln>
              <a:noFill/>
            </a:ln>
            <a:effectLst/>
          </c:spPr>
          <c:invertIfNegative val="0"/>
          <c:dLbls>
            <c:dLbl>
              <c:idx val="0"/>
              <c:layout>
                <c:manualLayout>
                  <c:x val="-5.9786200779951004E-3"/>
                  <c:y val="2.15084502805920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2606668938856134"/>
                      <c:h val="0.11790932443820605"/>
                    </c:manualLayout>
                  </c15:layout>
                </c:ext>
                <c:ext xmlns:c16="http://schemas.microsoft.com/office/drawing/2014/chart" uri="{C3380CC4-5D6E-409C-BE32-E72D297353CC}">
                  <c16:uniqueId val="{00000000-7FE7-416C-B944-2DC848C3D7A1}"/>
                </c:ext>
              </c:extLst>
            </c:dLbl>
            <c:dLbl>
              <c:idx val="1"/>
              <c:layout>
                <c:manualLayout>
                  <c:x val="-2.9893100389975502E-3"/>
                  <c:y val="2.1508450280592128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2606668938856134"/>
                      <c:h val="0.11790932443820605"/>
                    </c:manualLayout>
                  </c15:layout>
                </c:ext>
                <c:ext xmlns:c16="http://schemas.microsoft.com/office/drawing/2014/chart" uri="{C3380CC4-5D6E-409C-BE32-E72D297353CC}">
                  <c16:uniqueId val="{00000001-7FE7-416C-B944-2DC848C3D7A1}"/>
                </c:ext>
              </c:extLst>
            </c:dLbl>
            <c:dLbl>
              <c:idx val="2"/>
              <c:layout>
                <c:manualLayout>
                  <c:x val="1.1768937161407678E-7"/>
                  <c:y val="8.603380112236852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204530946655641"/>
                      <c:h val="0.11790932443820605"/>
                    </c:manualLayout>
                  </c15:layout>
                </c:ext>
                <c:ext xmlns:c16="http://schemas.microsoft.com/office/drawing/2014/chart" uri="{C3380CC4-5D6E-409C-BE32-E72D297353CC}">
                  <c16:uniqueId val="{00000002-7FE7-416C-B944-2DC848C3D7A1}"/>
                </c:ext>
              </c:extLst>
            </c:dLbl>
            <c:spPr>
              <a:noFill/>
              <a:ln>
                <a:noFill/>
              </a:ln>
              <a:effectLst/>
            </c:spPr>
            <c:txPr>
              <a:bodyPr wrap="square" lIns="38100" tIns="19050" rIns="38100" bIns="19050" anchor="ctr">
                <a:spAutoFit/>
              </a:bodyPr>
              <a:lstStyle/>
              <a:p>
                <a:pPr>
                  <a:defRPr sz="1050">
                    <a:solidFill>
                      <a:schemeClr val="tx1"/>
                    </a:solidFill>
                    <a:latin typeface="Aptos" panose="020B0004020202020204" pitchFamily="34" charset="0"/>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52 weeks</c:v>
                </c:pt>
              </c:strCache>
            </c:strRef>
          </c:cat>
          <c:val>
            <c:numRef>
              <c:f>Sheet1!$B$2:$B$5</c:f>
              <c:numCache>
                <c:formatCode>\$#,##0</c:formatCode>
                <c:ptCount val="4"/>
                <c:pt idx="0">
                  <c:v>1563984571.4695477</c:v>
                </c:pt>
                <c:pt idx="1">
                  <c:v>1553026465.6734314</c:v>
                </c:pt>
                <c:pt idx="2">
                  <c:v>1526180778.9263906</c:v>
                </c:pt>
                <c:pt idx="3">
                  <c:v>1448762293.9158149</c:v>
                </c:pt>
              </c:numCache>
            </c:numRef>
          </c:val>
          <c:extLst>
            <c:ext xmlns:c16="http://schemas.microsoft.com/office/drawing/2014/chart" uri="{C3380CC4-5D6E-409C-BE32-E72D297353CC}">
              <c16:uniqueId val="{00000004-7FE7-416C-B944-2DC848C3D7A1}"/>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ptos" panose="020B0004020202020204" pitchFamily="34" charset="0"/>
                <a:ea typeface="+mn-ea"/>
                <a:cs typeface="+mn-cs"/>
              </a:defRPr>
            </a:pPr>
            <a:r>
              <a:rPr lang="en-US" sz="1600" b="1" dirty="0">
                <a:solidFill>
                  <a:schemeClr val="tx1"/>
                </a:solidFill>
              </a:rPr>
              <a:t>Fresh mushrooms unit sales </a:t>
            </a:r>
            <a:br>
              <a:rPr lang="en-US" sz="1600" b="1" dirty="0">
                <a:solidFill>
                  <a:schemeClr val="tx1"/>
                </a:solidFill>
              </a:rPr>
            </a:br>
            <a:r>
              <a:rPr lang="en-US" sz="1600" b="1" dirty="0">
                <a:solidFill>
                  <a:schemeClr val="tx1"/>
                </a:solidFill>
              </a:rPr>
              <a:t>four w.e. 11/2/2025</a:t>
            </a:r>
          </a:p>
        </c:rich>
      </c:tx>
      <c:layout>
        <c:manualLayout>
          <c:xMode val="edge"/>
          <c:yMode val="edge"/>
          <c:x val="0.25277141493676925"/>
          <c:y val="3.472222222222222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0"/>
          <c:y val="0.28160297004036589"/>
          <c:w val="1"/>
          <c:h val="0.61884592188169574"/>
        </c:manualLayout>
      </c:layout>
      <c:barChart>
        <c:barDir val="col"/>
        <c:grouping val="clustered"/>
        <c:varyColors val="0"/>
        <c:ser>
          <c:idx val="0"/>
          <c:order val="0"/>
          <c:tx>
            <c:strRef>
              <c:f>Sheet1!$B$1</c:f>
              <c:strCache>
                <c:ptCount val="1"/>
                <c:pt idx="0">
                  <c:v>4 weeks</c:v>
                </c:pt>
              </c:strCache>
            </c:strRef>
          </c:tx>
          <c:spPr>
            <a:solidFill>
              <a:srgbClr val="174275"/>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ptos" panose="020B0004020202020204" pitchFamily="34"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4 weeks</c:v>
                </c:pt>
              </c:strCache>
            </c:strRef>
          </c:cat>
          <c:val>
            <c:numRef>
              <c:f>Sheet1!$B$2:$B$5</c:f>
              <c:numCache>
                <c:formatCode>#,##0</c:formatCode>
                <c:ptCount val="4"/>
                <c:pt idx="0">
                  <c:v>39457409.567704462</c:v>
                </c:pt>
                <c:pt idx="1">
                  <c:v>38570336.146492541</c:v>
                </c:pt>
                <c:pt idx="2">
                  <c:v>37186413.297900654</c:v>
                </c:pt>
                <c:pt idx="3">
                  <c:v>35275396.679598548</c:v>
                </c:pt>
              </c:numCache>
            </c:numRef>
          </c:val>
          <c:extLst>
            <c:ext xmlns:c16="http://schemas.microsoft.com/office/drawing/2014/chart" uri="{C3380CC4-5D6E-409C-BE32-E72D297353CC}">
              <c16:uniqueId val="{00000000-FD20-46FF-8DF0-F70C265354C2}"/>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ptos" panose="020B0004020202020204" pitchFamily="34" charset="0"/>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ptos" panose="020B0004020202020204" pitchFamily="34" charset="0"/>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ptos" panose="020B0004020202020204" pitchFamily="34" charset="0"/>
                <a:ea typeface="+mn-ea"/>
                <a:cs typeface="+mn-cs"/>
              </a:defRPr>
            </a:pPr>
            <a:r>
              <a:rPr lang="en-US" sz="1600" b="1" dirty="0">
                <a:solidFill>
                  <a:schemeClr val="tx1"/>
                </a:solidFill>
                <a:latin typeface="Aptos" panose="020B0004020202020204" pitchFamily="34" charset="0"/>
              </a:rPr>
              <a:t>Fresh mushrooms unit sales </a:t>
            </a:r>
            <a:br>
              <a:rPr lang="en-US" sz="1600" b="1" dirty="0">
                <a:solidFill>
                  <a:schemeClr val="tx1"/>
                </a:solidFill>
                <a:latin typeface="Aptos" panose="020B0004020202020204" pitchFamily="34" charset="0"/>
              </a:rPr>
            </a:br>
            <a:r>
              <a:rPr lang="en-US" sz="1600" b="1" dirty="0">
                <a:solidFill>
                  <a:schemeClr val="tx1"/>
                </a:solidFill>
                <a:latin typeface="Aptos" panose="020B0004020202020204" pitchFamily="34" charset="0"/>
              </a:rPr>
              <a:t>latest</a:t>
            </a:r>
            <a:r>
              <a:rPr lang="en-US" sz="1600" b="1" baseline="0" dirty="0">
                <a:solidFill>
                  <a:schemeClr val="tx1"/>
                </a:solidFill>
                <a:latin typeface="Aptos" panose="020B0004020202020204" pitchFamily="34" charset="0"/>
              </a:rPr>
              <a:t> 52 w.e.</a:t>
            </a:r>
            <a:r>
              <a:rPr lang="en-US" sz="1600" b="1" dirty="0">
                <a:solidFill>
                  <a:schemeClr val="tx1"/>
                </a:solidFill>
                <a:latin typeface="Aptos" panose="020B0004020202020204" pitchFamily="34" charset="0"/>
              </a:rPr>
              <a:t> 11/2/2025</a:t>
            </a:r>
          </a:p>
        </c:rich>
      </c:tx>
      <c:layout>
        <c:manualLayout>
          <c:xMode val="edge"/>
          <c:yMode val="edge"/>
          <c:x val="0.25529666746202184"/>
          <c:y val="2.083333333333333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0"/>
          <c:y val="0.23149142591200372"/>
          <c:w val="0.94947509356464155"/>
          <c:h val="0.59948696176615301"/>
        </c:manualLayout>
      </c:layout>
      <c:barChart>
        <c:barDir val="col"/>
        <c:grouping val="clustered"/>
        <c:varyColors val="0"/>
        <c:ser>
          <c:idx val="0"/>
          <c:order val="0"/>
          <c:tx>
            <c:strRef>
              <c:f>Sheet1!$B$1</c:f>
              <c:strCache>
                <c:ptCount val="1"/>
                <c:pt idx="0">
                  <c:v>units 52 weeks</c:v>
                </c:pt>
              </c:strCache>
            </c:strRef>
          </c:tx>
          <c:spPr>
            <a:solidFill>
              <a:srgbClr val="8AB5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ptos" panose="020B0004020202020204" pitchFamily="34" charset="0"/>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52 weeks</c:v>
                </c:pt>
              </c:strCache>
            </c:strRef>
          </c:cat>
          <c:val>
            <c:numRef>
              <c:f>Sheet1!$B$2:$B$5</c:f>
              <c:numCache>
                <c:formatCode>#,##0</c:formatCode>
                <c:ptCount val="4"/>
                <c:pt idx="0">
                  <c:v>535372350.13094473</c:v>
                </c:pt>
                <c:pt idx="1">
                  <c:v>517622453.83338594</c:v>
                </c:pt>
                <c:pt idx="2">
                  <c:v>504862286.91007781</c:v>
                </c:pt>
                <c:pt idx="3">
                  <c:v>484980086.4047091</c:v>
                </c:pt>
              </c:numCache>
            </c:numRef>
          </c:val>
          <c:extLst>
            <c:ext xmlns:c16="http://schemas.microsoft.com/office/drawing/2014/chart" uri="{C3380CC4-5D6E-409C-BE32-E72D297353CC}">
              <c16:uniqueId val="{00000000-8CAF-46D0-984B-7AE5A02F1C7B}"/>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solidFill>
                <a:latin typeface="Aptos" panose="020B0004020202020204" pitchFamily="34" charset="0"/>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ptos" panose="020B0004020202020204" pitchFamily="34" charset="0"/>
                <a:ea typeface="+mn-ea"/>
                <a:cs typeface="+mn-cs"/>
              </a:defRPr>
            </a:pPr>
            <a:r>
              <a:rPr lang="en-US" sz="1400" b="1" dirty="0">
                <a:solidFill>
                  <a:schemeClr val="tx1"/>
                </a:solidFill>
              </a:rPr>
              <a:t>Fresh mushrooms unit sales </a:t>
            </a:r>
            <a:br>
              <a:rPr lang="en-US" sz="1400" b="1" dirty="0">
                <a:solidFill>
                  <a:schemeClr val="tx1"/>
                </a:solidFill>
              </a:rPr>
            </a:br>
            <a:r>
              <a:rPr lang="en-US" sz="1400" b="1" dirty="0">
                <a:solidFill>
                  <a:schemeClr val="tx1"/>
                </a:solidFill>
              </a:rPr>
              <a:t>four w.e. 10/5/2025</a:t>
            </a:r>
          </a:p>
        </c:rich>
      </c:tx>
      <c:layout>
        <c:manualLayout>
          <c:xMode val="edge"/>
          <c:yMode val="edge"/>
          <c:x val="0.26287242503777936"/>
          <c:y val="6.59722222222222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ptos" panose="020B0004020202020204" pitchFamily="34" charset="0"/>
              <a:ea typeface="+mn-ea"/>
              <a:cs typeface="+mn-cs"/>
            </a:defRPr>
          </a:pPr>
          <a:endParaRPr lang="nl-NL"/>
        </a:p>
      </c:txPr>
    </c:title>
    <c:autoTitleDeleted val="0"/>
    <c:plotArea>
      <c:layout>
        <c:manualLayout>
          <c:layoutTarget val="inner"/>
          <c:xMode val="edge"/>
          <c:yMode val="edge"/>
          <c:x val="0"/>
          <c:y val="0.28160297004036589"/>
          <c:w val="1"/>
          <c:h val="0.61884592188169574"/>
        </c:manualLayout>
      </c:layout>
      <c:barChart>
        <c:barDir val="col"/>
        <c:grouping val="clustered"/>
        <c:varyColors val="0"/>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ptos" panose="020B0004020202020204" pitchFamily="34" charset="0"/>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Aptos" panose="020B0004020202020204" pitchFamily="34" charset="0"/>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Fresh mushrooms volume sales </a:t>
            </a:r>
            <a:br>
              <a:rPr lang="en-US" sz="1600" b="1" dirty="0">
                <a:solidFill>
                  <a:schemeClr val="tx1"/>
                </a:solidFill>
              </a:rPr>
            </a:br>
            <a:r>
              <a:rPr lang="en-US" sz="1600" b="1" dirty="0">
                <a:solidFill>
                  <a:schemeClr val="tx1"/>
                </a:solidFill>
              </a:rPr>
              <a:t>four w.e. 11/2/2025</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4 w.e.</c:v>
                </c:pt>
              </c:strCache>
            </c:strRef>
          </c:tx>
          <c:spPr>
            <a:solidFill>
              <a:srgbClr val="1742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4 weeks</c:v>
                </c:pt>
              </c:strCache>
            </c:strRef>
          </c:cat>
          <c:val>
            <c:numRef>
              <c:f>Sheet1!$B$2:$B$5</c:f>
              <c:numCache>
                <c:formatCode>#,##0</c:formatCode>
                <c:ptCount val="4"/>
                <c:pt idx="0">
                  <c:v>26034187.116599113</c:v>
                </c:pt>
                <c:pt idx="1">
                  <c:v>25434909.102833331</c:v>
                </c:pt>
                <c:pt idx="2">
                  <c:v>24692078.04577674</c:v>
                </c:pt>
                <c:pt idx="3">
                  <c:v>23711066.477424178</c:v>
                </c:pt>
              </c:numCache>
            </c:numRef>
          </c:val>
          <c:extLst>
            <c:ext xmlns:c16="http://schemas.microsoft.com/office/drawing/2014/chart" uri="{C3380CC4-5D6E-409C-BE32-E72D297353CC}">
              <c16:uniqueId val="{00000000-EFA2-4644-9299-3B1CAD80E9D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Fresh mushrooms volume sales </a:t>
            </a:r>
            <a:br>
              <a:rPr lang="en-US" sz="1600" b="1" dirty="0">
                <a:solidFill>
                  <a:schemeClr val="tx1"/>
                </a:solidFill>
              </a:rPr>
            </a:br>
            <a:r>
              <a:rPr lang="en-US" sz="1600" b="1" i="0" u="none" strike="noStrike" baseline="0" dirty="0">
                <a:solidFill>
                  <a:schemeClr val="tx1"/>
                </a:solidFill>
                <a:effectLst/>
              </a:rPr>
              <a:t>latest 52 w.e. 11/2/2025</a:t>
            </a:r>
            <a:endParaRPr lang="en-US" sz="1600" b="1" dirty="0">
              <a:solidFill>
                <a:schemeClr val="tx1"/>
              </a:solidFill>
            </a:endParaRPr>
          </a:p>
        </c:rich>
      </c:tx>
      <c:layout>
        <c:manualLayout>
          <c:xMode val="edge"/>
          <c:yMode val="edge"/>
          <c:x val="0.24278612900660146"/>
          <c:y val="3.4722222222222224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52 w.e.</c:v>
                </c:pt>
              </c:strCache>
            </c:strRef>
          </c:tx>
          <c:spPr>
            <a:solidFill>
              <a:srgbClr val="8AB5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3YA</c:v>
                </c:pt>
                <c:pt idx="1">
                  <c:v>2YA</c:v>
                </c:pt>
                <c:pt idx="2">
                  <c:v>YA</c:v>
                </c:pt>
                <c:pt idx="3">
                  <c:v>Latest 52 weeks</c:v>
                </c:pt>
              </c:strCache>
            </c:strRef>
          </c:cat>
          <c:val>
            <c:numRef>
              <c:f>Sheet1!$B$2:$B$5</c:f>
              <c:numCache>
                <c:formatCode>#,##0</c:formatCode>
                <c:ptCount val="4"/>
                <c:pt idx="0">
                  <c:v>354517649.8296833</c:v>
                </c:pt>
                <c:pt idx="1">
                  <c:v>344183928.31494403</c:v>
                </c:pt>
                <c:pt idx="2">
                  <c:v>335918310.05589998</c:v>
                </c:pt>
                <c:pt idx="3">
                  <c:v>324391888.05483818</c:v>
                </c:pt>
              </c:numCache>
            </c:numRef>
          </c:val>
          <c:extLst>
            <c:ext xmlns:c16="http://schemas.microsoft.com/office/drawing/2014/chart" uri="{C3380CC4-5D6E-409C-BE32-E72D297353CC}">
              <c16:uniqueId val="{00000000-D530-4309-BED6-311AAA2DAE37}"/>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nl-NL"/>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1" i="0" baseline="0" dirty="0">
                <a:solidFill>
                  <a:schemeClr val="tx1"/>
                </a:solidFill>
                <a:effectLst/>
              </a:rPr>
              <a:t>Mushrooms price per pound and change vs. YA </a:t>
            </a:r>
            <a:br>
              <a:rPr lang="en-US" sz="1600" b="1" i="0" baseline="0" dirty="0">
                <a:solidFill>
                  <a:schemeClr val="tx1"/>
                </a:solidFill>
                <a:effectLst/>
              </a:rPr>
            </a:br>
            <a:r>
              <a:rPr lang="en-US" sz="1200" b="1" i="0" baseline="0" dirty="0">
                <a:solidFill>
                  <a:schemeClr val="tx1"/>
                </a:solidFill>
                <a:effectLst/>
              </a:rPr>
              <a:t>(fixed and random weight)</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rgbClr val="174275"/>
            </a:solidFill>
            <a:ln>
              <a:noFill/>
            </a:ln>
            <a:effectLst/>
          </c:spPr>
          <c:invertIfNegative val="0"/>
          <c:dPt>
            <c:idx val="9"/>
            <c:invertIfNegative val="0"/>
            <c:bubble3D val="0"/>
            <c:spPr>
              <a:solidFill>
                <a:srgbClr val="174275"/>
              </a:solidFill>
              <a:ln>
                <a:noFill/>
              </a:ln>
              <a:effectLst/>
            </c:spPr>
            <c:extLst>
              <c:ext xmlns:c16="http://schemas.microsoft.com/office/drawing/2014/chart" uri="{C3380CC4-5D6E-409C-BE32-E72D297353CC}">
                <c16:uniqueId val="{00000001-DCCD-4B98-9A9F-B7954C4AAEBE}"/>
              </c:ext>
            </c:extLst>
          </c:dPt>
          <c:dLbls>
            <c:dLbl>
              <c:idx val="1"/>
              <c:layout>
                <c:manualLayout>
                  <c:x val="-3.0148596974505209E-3"/>
                  <c:y val="-1.3984654869454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CCD-4B98-9A9F-B7954C4AAEBE}"/>
                </c:ext>
              </c:extLst>
            </c:dLbl>
            <c:dLbl>
              <c:idx val="2"/>
              <c:layout>
                <c:manualLayout>
                  <c:x val="-3.033897793032743E-3"/>
                  <c:y val="1.38117000558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CD-4B98-9A9F-B7954C4AAEBE}"/>
                </c:ext>
              </c:extLst>
            </c:dLbl>
            <c:dLbl>
              <c:idx val="9"/>
              <c:layout>
                <c:manualLayout>
                  <c:x val="-3.014859697450631E-3"/>
                  <c:y val="-1.10230775796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CD-4B98-9A9F-B7954C4AAEBE}"/>
                </c:ext>
              </c:extLst>
            </c:dLbl>
            <c:dLbl>
              <c:idx val="10"/>
              <c:layout>
                <c:manualLayout>
                  <c:x val="-3.014859697450631E-3"/>
                  <c:y val="-2.13844092570707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CD-4B98-9A9F-B7954C4AAEBE}"/>
                </c:ext>
              </c:extLst>
            </c:dLbl>
            <c:dLbl>
              <c:idx val="11"/>
              <c:layout>
                <c:manualLayout>
                  <c:x val="1.5074298487251499E-3"/>
                  <c:y val="-1.501010446372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CD-4B98-9A9F-B7954C4AAE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pt idx="17">
                  <c:v>Q3 25</c:v>
                </c:pt>
                <c:pt idx="18">
                  <c:v>4 w.e.11/2/2025</c:v>
                </c:pt>
              </c:strCache>
            </c:strRef>
          </c:cat>
          <c:val>
            <c:numRef>
              <c:f>Sheet1!$B$2:$B$20</c:f>
              <c:numCache>
                <c:formatCode>_-[$$-409]* #,##0.00_ ;_-[$$-409]* \-#,##0.00\ ;_-[$$-409]* "-"??_ ;_-@_ </c:formatCode>
                <c:ptCount val="19"/>
                <c:pt idx="0">
                  <c:v>3.95</c:v>
                </c:pt>
                <c:pt idx="1">
                  <c:v>4.09</c:v>
                </c:pt>
                <c:pt idx="2">
                  <c:v>4.18</c:v>
                </c:pt>
                <c:pt idx="3">
                  <c:v>4.33</c:v>
                </c:pt>
                <c:pt idx="4">
                  <c:v>4.4400000000000004</c:v>
                </c:pt>
                <c:pt idx="5">
                  <c:v>4.5199999999999996</c:v>
                </c:pt>
                <c:pt idx="6">
                  <c:v>4.57</c:v>
                </c:pt>
                <c:pt idx="7">
                  <c:v>4.53</c:v>
                </c:pt>
                <c:pt idx="8">
                  <c:v>4.4800000000000004</c:v>
                </c:pt>
                <c:pt idx="9">
                  <c:v>4.51</c:v>
                </c:pt>
                <c:pt idx="10">
                  <c:v>4.54</c:v>
                </c:pt>
                <c:pt idx="11">
                  <c:v>4.5599999999999996</c:v>
                </c:pt>
                <c:pt idx="12">
                  <c:v>4.54</c:v>
                </c:pt>
                <c:pt idx="13">
                  <c:v>4.5599999999999996</c:v>
                </c:pt>
                <c:pt idx="14">
                  <c:v>4.53</c:v>
                </c:pt>
                <c:pt idx="15">
                  <c:v>4.45</c:v>
                </c:pt>
                <c:pt idx="16">
                  <c:v>4.4800000000000004</c:v>
                </c:pt>
                <c:pt idx="17">
                  <c:v>4.46</c:v>
                </c:pt>
                <c:pt idx="18">
                  <c:v>4.54</c:v>
                </c:pt>
              </c:numCache>
            </c:numRef>
          </c:val>
          <c:extLst>
            <c:ext xmlns:c16="http://schemas.microsoft.com/office/drawing/2014/chart" uri="{C3380CC4-5D6E-409C-BE32-E72D297353CC}">
              <c16:uniqueId val="{00000005-DCCD-4B98-9A9F-B7954C4AAEBE}"/>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rgbClr val="8AB5E9"/>
              </a:solidFill>
              <a:round/>
            </a:ln>
            <a:effectLst/>
          </c:spPr>
          <c:marker>
            <c:symbol val="none"/>
          </c:marker>
          <c:dPt>
            <c:idx val="12"/>
            <c:marker>
              <c:symbol val="none"/>
            </c:marker>
            <c:bubble3D val="0"/>
            <c:spPr>
              <a:ln w="28575" cap="rnd">
                <a:solidFill>
                  <a:srgbClr val="8AB5E9"/>
                </a:solidFill>
                <a:round/>
              </a:ln>
              <a:effectLst/>
            </c:spPr>
            <c:extLst>
              <c:ext xmlns:c16="http://schemas.microsoft.com/office/drawing/2014/chart" uri="{C3380CC4-5D6E-409C-BE32-E72D297353CC}">
                <c16:uniqueId val="{00000007-DCCD-4B98-9A9F-B7954C4AAEBE}"/>
              </c:ext>
            </c:extLst>
          </c:dPt>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CD-4B98-9A9F-B7954C4AAEBE}"/>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CD-4B98-9A9F-B7954C4AAEBE}"/>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CCD-4B98-9A9F-B7954C4AAEBE}"/>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CCD-4B98-9A9F-B7954C4AAEBE}"/>
                </c:ext>
              </c:extLst>
            </c:dLbl>
            <c:dLbl>
              <c:idx val="4"/>
              <c:layout>
                <c:manualLayout>
                  <c:x val="-2.944639579457933E-2"/>
                  <c:y val="0.111156533710588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CCD-4B98-9A9F-B7954C4AAEBE}"/>
                </c:ext>
              </c:extLst>
            </c:dLbl>
            <c:dLbl>
              <c:idx val="5"/>
              <c:layout>
                <c:manualLayout>
                  <c:x val="-2.7619438296029787E-2"/>
                  <c:y val="0.10626383152565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CCD-4B98-9A9F-B7954C4AAEBE}"/>
                </c:ext>
              </c:extLst>
            </c:dLbl>
            <c:dLbl>
              <c:idx val="6"/>
              <c:layout>
                <c:manualLayout>
                  <c:x val="-3.2844641193713463E-2"/>
                  <c:y val="7.5426015807615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CCD-4B98-9A9F-B7954C4AAEBE}"/>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CCD-4B98-9A9F-B7954C4AAEBE}"/>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CCD-4B98-9A9F-B7954C4AAEBE}"/>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CCD-4B98-9A9F-B7954C4AAEBE}"/>
                </c:ext>
              </c:extLst>
            </c:dLbl>
            <c:dLbl>
              <c:idx val="10"/>
              <c:layout>
                <c:manualLayout>
                  <c:x val="-2.6811242245638533E-2"/>
                  <c:y val="5.018219903164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CCD-4B98-9A9F-B7954C4AAEBE}"/>
                </c:ext>
              </c:extLst>
            </c:dLbl>
            <c:dLbl>
              <c:idx val="11"/>
              <c:layout>
                <c:manualLayout>
                  <c:x val="-3.8910325253509341E-2"/>
                  <c:y val="5.401985876049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CCD-4B98-9A9F-B7954C4AAEBE}"/>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CD-4B98-9A9F-B7954C4AAEBE}"/>
                </c:ext>
              </c:extLst>
            </c:dLbl>
            <c:dLbl>
              <c:idx val="13"/>
              <c:layout>
                <c:manualLayout>
                  <c:x val="-3.7650493724818802E-2"/>
                  <c:y val="5.0020192410131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CCD-4B98-9A9F-B7954C4AAEBE}"/>
                </c:ext>
              </c:extLst>
            </c:dLbl>
            <c:dLbl>
              <c:idx val="14"/>
              <c:layout>
                <c:manualLayout>
                  <c:x val="-2.5626900904647931E-2"/>
                  <c:y val="3.9950965615642771E-2"/>
                </c:manualLayout>
              </c:layout>
              <c:tx>
                <c:rich>
                  <a:bodyPr/>
                  <a:lstStyle/>
                  <a:p>
                    <a:r>
                      <a:rPr lang="en-US" dirty="0"/>
                      <a:t>-0.5%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DCCD-4B98-9A9F-B7954C4AAEBE}"/>
                </c:ext>
              </c:extLst>
            </c:dLbl>
            <c:dLbl>
              <c:idx val="15"/>
              <c:layout>
                <c:manualLayout>
                  <c:x val="-2.4391164514484146E-2"/>
                  <c:y val="2.20508826712232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CCD-4B98-9A9F-B7954C4AAEBE}"/>
                </c:ext>
              </c:extLst>
            </c:dLbl>
            <c:dLbl>
              <c:idx val="16"/>
              <c:layout>
                <c:manualLayout>
                  <c:x val="-2.9568058439850574E-2"/>
                  <c:y val="4.2529317535077944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rgbClr val="8AB5E9"/>
                      </a:solidFill>
                      <a:latin typeface="+mn-lt"/>
                      <a:ea typeface="+mn-ea"/>
                      <a:cs typeface="+mn-cs"/>
                    </a:defRPr>
                  </a:pPr>
                  <a:endParaRPr lang="nl-NL"/>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17-DCCD-4B98-9A9F-B7954C4AAEBE}"/>
                </c:ext>
              </c:extLst>
            </c:dLbl>
            <c:dLbl>
              <c:idx val="17"/>
              <c:layout>
                <c:manualLayout>
                  <c:x val="-2.3123973879445384E-2"/>
                  <c:y val="4.4314012761823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CCD-4B98-9A9F-B7954C4AAEB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8AB5E9"/>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2019</c:v>
                </c:pt>
                <c:pt idx="1">
                  <c:v>2020</c:v>
                </c:pt>
                <c:pt idx="2">
                  <c:v>2021</c:v>
                </c:pt>
                <c:pt idx="3">
                  <c:v>Q1 22</c:v>
                </c:pt>
                <c:pt idx="4">
                  <c:v>Q2 22</c:v>
                </c:pt>
                <c:pt idx="5">
                  <c:v>Q3 22</c:v>
                </c:pt>
                <c:pt idx="6">
                  <c:v>Q4 22</c:v>
                </c:pt>
                <c:pt idx="7">
                  <c:v>Q1 23</c:v>
                </c:pt>
                <c:pt idx="8">
                  <c:v>Q2 23</c:v>
                </c:pt>
                <c:pt idx="9">
                  <c:v>Q3 23</c:v>
                </c:pt>
                <c:pt idx="10">
                  <c:v>Q4 23</c:v>
                </c:pt>
                <c:pt idx="11">
                  <c:v>Q1 24</c:v>
                </c:pt>
                <c:pt idx="12">
                  <c:v>Q2 24</c:v>
                </c:pt>
                <c:pt idx="13">
                  <c:v>Q3 24</c:v>
                </c:pt>
                <c:pt idx="14">
                  <c:v>Q4 24</c:v>
                </c:pt>
                <c:pt idx="15">
                  <c:v>Q1 25</c:v>
                </c:pt>
                <c:pt idx="16">
                  <c:v>Q2 25</c:v>
                </c:pt>
                <c:pt idx="17">
                  <c:v>Q3 25</c:v>
                </c:pt>
                <c:pt idx="18">
                  <c:v>4 w.e.11/2/2025</c:v>
                </c:pt>
              </c:strCache>
            </c:strRef>
          </c:cat>
          <c:val>
            <c:numRef>
              <c:f>Sheet1!$C$2:$C$20</c:f>
              <c:numCache>
                <c:formatCode>0.0%</c:formatCode>
                <c:ptCount val="19"/>
                <c:pt idx="1">
                  <c:v>3.5000000000000003E-2</c:v>
                </c:pt>
                <c:pt idx="2">
                  <c:v>2.1000000000000001E-2</c:v>
                </c:pt>
                <c:pt idx="3">
                  <c:v>5.1919005300672817E-2</c:v>
                </c:pt>
                <c:pt idx="4">
                  <c:v>7.930202257890033E-2</c:v>
                </c:pt>
                <c:pt idx="5">
                  <c:v>7.877501409301664E-2</c:v>
                </c:pt>
                <c:pt idx="6">
                  <c:v>6.4222871035659657E-2</c:v>
                </c:pt>
                <c:pt idx="7">
                  <c:v>4.5400612907560541E-2</c:v>
                </c:pt>
                <c:pt idx="8">
                  <c:v>9.9521653085987982E-3</c:v>
                </c:pt>
                <c:pt idx="9">
                  <c:v>-7.256394460749562E-4</c:v>
                </c:pt>
                <c:pt idx="10">
                  <c:v>-7.6823777844340479E-3</c:v>
                </c:pt>
                <c:pt idx="11">
                  <c:v>7.3605265027043357E-3</c:v>
                </c:pt>
                <c:pt idx="12">
                  <c:v>1.3063270951302263E-2</c:v>
                </c:pt>
                <c:pt idx="13">
                  <c:v>0.01</c:v>
                </c:pt>
                <c:pt idx="14">
                  <c:v>-1E-3</c:v>
                </c:pt>
                <c:pt idx="15">
                  <c:v>-2.4E-2</c:v>
                </c:pt>
                <c:pt idx="16">
                  <c:v>-1.6E-2</c:v>
                </c:pt>
                <c:pt idx="17">
                  <c:v>-2.1999999999999999E-2</c:v>
                </c:pt>
                <c:pt idx="18">
                  <c:v>-3.0000000000000001E-3</c:v>
                </c:pt>
              </c:numCache>
            </c:numRef>
          </c:val>
          <c:smooth val="0"/>
          <c:extLst>
            <c:ext xmlns:c16="http://schemas.microsoft.com/office/drawing/2014/chart" uri="{C3380CC4-5D6E-409C-BE32-E72D297353CC}">
              <c16:uniqueId val="{00000019-DCCD-4B98-9A9F-B7954C4AAEBE}"/>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nl-NL"/>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409]* #,##0.00_ ;_-[$$-409]* \-#,##0.0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nl-NL"/>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chemeClr val="tx1"/>
                </a:solidFill>
                <a:latin typeface="+mn-lt"/>
                <a:ea typeface="+mn-ea"/>
                <a:cs typeface="+mn-cs"/>
              </a:defRPr>
            </a:pPr>
            <a:r>
              <a:rPr lang="en-US" sz="1800" b="0" i="0" baseline="0" dirty="0">
                <a:solidFill>
                  <a:schemeClr val="tx1"/>
                </a:solidFill>
                <a:effectLst/>
                <a:latin typeface="Aptos" panose="020B0004020202020204" pitchFamily="34" charset="0"/>
              </a:rPr>
              <a:t>Volume (pound) sales versus year ago</a:t>
            </a:r>
            <a:endParaRPr lang="nl-NL" dirty="0">
              <a:solidFill>
                <a:schemeClr val="tx1"/>
              </a:solidFill>
              <a:effectLst/>
              <a:latin typeface="Aptos" panose="020B0004020202020204" pitchFamily="34" charset="0"/>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chemeClr val="tx1"/>
              </a:solidFill>
              <a:latin typeface="+mn-lt"/>
              <a:ea typeface="+mn-ea"/>
              <a:cs typeface="+mn-cs"/>
            </a:defRPr>
          </a:pPr>
          <a:endParaRPr lang="nl-NL"/>
        </a:p>
      </c:txPr>
    </c:title>
    <c:autoTitleDeleted val="0"/>
    <c:plotArea>
      <c:layout>
        <c:manualLayout>
          <c:layoutTarget val="inner"/>
          <c:xMode val="edge"/>
          <c:yMode val="edge"/>
          <c:x val="1.7204827598267646E-2"/>
          <c:y val="0.23847308087712987"/>
          <c:w val="0.96559034480346473"/>
          <c:h val="0.72319782613407613"/>
        </c:manualLayout>
      </c:layout>
      <c:lineChart>
        <c:grouping val="standard"/>
        <c:varyColors val="0"/>
        <c:ser>
          <c:idx val="0"/>
          <c:order val="0"/>
          <c:tx>
            <c:strRef>
              <c:f>Blad1!$B$1</c:f>
              <c:strCache>
                <c:ptCount val="1"/>
                <c:pt idx="0">
                  <c:v>Fresh vegetables vs YA</c:v>
                </c:pt>
              </c:strCache>
            </c:strRef>
          </c:tx>
          <c:spPr>
            <a:ln w="12700" cap="rnd">
              <a:solidFill>
                <a:srgbClr val="00B050"/>
              </a:solidFill>
              <a:round/>
            </a:ln>
            <a:effectLst/>
          </c:spPr>
          <c:marker>
            <c:symbol val="none"/>
          </c:marker>
          <c:dLbls>
            <c:dLbl>
              <c:idx val="0"/>
              <c:layout>
                <c:manualLayout>
                  <c:x val="-3.1805531506017254E-2"/>
                  <c:y val="-6.7267421011750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8D-47F9-AFE3-701E0F3F022B}"/>
                </c:ext>
              </c:extLst>
            </c:dLbl>
            <c:dLbl>
              <c:idx val="1"/>
              <c:layout>
                <c:manualLayout>
                  <c:x val="-4.7184208899366427E-2"/>
                  <c:y val="3.0297542959724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8D-47F9-AFE3-701E0F3F022B}"/>
                </c:ext>
              </c:extLst>
            </c:dLbl>
            <c:dLbl>
              <c:idx val="2"/>
              <c:layout>
                <c:manualLayout>
                  <c:x val="-4.5620133663160291E-2"/>
                  <c:y val="2.33286169617621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8D-47F9-AFE3-701E0F3F022B}"/>
                </c:ext>
              </c:extLst>
            </c:dLbl>
            <c:dLbl>
              <c:idx val="3"/>
              <c:layout>
                <c:manualLayout>
                  <c:x val="-3.779975748212952E-2"/>
                  <c:y val="-2.5453865023975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8D-47F9-AFE3-701E0F3F022B}"/>
                </c:ext>
              </c:extLst>
            </c:dLbl>
            <c:dLbl>
              <c:idx val="14"/>
              <c:layout>
                <c:manualLayout>
                  <c:x val="-2.7260393102913977E-2"/>
                  <c:y val="-4.63606430178632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8D-47F9-AFE3-701E0F3F022B}"/>
                </c:ext>
              </c:extLst>
            </c:dLbl>
            <c:dLbl>
              <c:idx val="15"/>
              <c:layout>
                <c:manualLayout>
                  <c:x val="-2.4158963663234539E-2"/>
                  <c:y val="-3.9391717019900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8D-47F9-AFE3-701E0F3F022B}"/>
                </c:ext>
              </c:extLst>
            </c:dLbl>
            <c:dLbl>
              <c:idx val="16"/>
              <c:layout>
                <c:manualLayout>
                  <c:x val="-2.6677708079120992E-2"/>
                  <c:y val="-3.2422791021938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8D-47F9-AFE3-701E0F3F022B}"/>
                </c:ext>
              </c:extLst>
            </c:dLbl>
            <c:dLbl>
              <c:idx val="17"/>
              <c:layout>
                <c:manualLayout>
                  <c:x val="-1.0868570329434433E-16"/>
                  <c:y val="-4.9845106016844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8D-47F9-AFE3-701E0F3F02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B05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Blad1!$A$2:$A$19</c:f>
              <c:strCache>
                <c:ptCount val="18"/>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Q4 '24</c:v>
                </c:pt>
                <c:pt idx="14">
                  <c:v>Q1 '25</c:v>
                </c:pt>
                <c:pt idx="15">
                  <c:v>Q2 '25</c:v>
                </c:pt>
                <c:pt idx="16">
                  <c:v>Q3 '25</c:v>
                </c:pt>
                <c:pt idx="17">
                  <c:v>4 w.e. 11/2/25</c:v>
                </c:pt>
              </c:strCache>
            </c:strRef>
          </c:cat>
          <c:val>
            <c:numRef>
              <c:f>Blad1!$B$2:$B$19</c:f>
              <c:numCache>
                <c:formatCode>0.0%</c:formatCode>
                <c:ptCount val="18"/>
                <c:pt idx="0">
                  <c:v>0.155</c:v>
                </c:pt>
                <c:pt idx="1">
                  <c:v>-4.3999999999999997E-2</c:v>
                </c:pt>
                <c:pt idx="2">
                  <c:v>-3.6274479816959519E-2</c:v>
                </c:pt>
                <c:pt idx="3">
                  <c:v>-9.7914794167476352E-3</c:v>
                </c:pt>
                <c:pt idx="4">
                  <c:v>-2.2713125785838589E-2</c:v>
                </c:pt>
                <c:pt idx="5">
                  <c:v>-6.588696883402404E-3</c:v>
                </c:pt>
                <c:pt idx="6">
                  <c:v>-1.2473403962513618E-2</c:v>
                </c:pt>
                <c:pt idx="7">
                  <c:v>9.9485559940950888E-3</c:v>
                </c:pt>
                <c:pt idx="8">
                  <c:v>1.6237125420428794E-2</c:v>
                </c:pt>
                <c:pt idx="9">
                  <c:v>3.443388156087827E-3</c:v>
                </c:pt>
                <c:pt idx="10">
                  <c:v>3.9038633038296369E-2</c:v>
                </c:pt>
                <c:pt idx="11">
                  <c:v>1.2999999999999999E-2</c:v>
                </c:pt>
                <c:pt idx="12">
                  <c:v>2.8000000000000001E-2</c:v>
                </c:pt>
                <c:pt idx="13">
                  <c:v>2.1999999999999999E-2</c:v>
                </c:pt>
                <c:pt idx="14">
                  <c:v>-1E-3</c:v>
                </c:pt>
                <c:pt idx="15">
                  <c:v>3.0000000000000001E-3</c:v>
                </c:pt>
                <c:pt idx="16">
                  <c:v>-1.4999999999999999E-2</c:v>
                </c:pt>
                <c:pt idx="17">
                  <c:v>1.2E-2</c:v>
                </c:pt>
              </c:numCache>
            </c:numRef>
          </c:val>
          <c:smooth val="0"/>
          <c:extLst>
            <c:ext xmlns:c16="http://schemas.microsoft.com/office/drawing/2014/chart" uri="{C3380CC4-5D6E-409C-BE32-E72D297353CC}">
              <c16:uniqueId val="{00000008-FC8D-47F9-AFE3-701E0F3F022B}"/>
            </c:ext>
          </c:extLst>
        </c:ser>
        <c:ser>
          <c:idx val="2"/>
          <c:order val="1"/>
          <c:tx>
            <c:strRef>
              <c:f>Blad1!$C$1</c:f>
              <c:strCache>
                <c:ptCount val="1"/>
                <c:pt idx="0">
                  <c:v>Fresh mushrooms vs. YA</c:v>
                </c:pt>
              </c:strCache>
            </c:strRef>
          </c:tx>
          <c:spPr>
            <a:ln w="12700" cap="rnd">
              <a:solidFill>
                <a:srgbClr val="174275"/>
              </a:solidFill>
              <a:round/>
            </a:ln>
            <a:effectLst/>
          </c:spPr>
          <c:marker>
            <c:symbol val="none"/>
          </c:marker>
          <c:dLbls>
            <c:dLbl>
              <c:idx val="1"/>
              <c:layout>
                <c:manualLayout>
                  <c:x val="-3.967664776557691E-2"/>
                  <c:y val="5.468878395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8D-47F9-AFE3-701E0F3F022B}"/>
                </c:ext>
              </c:extLst>
            </c:dLbl>
            <c:dLbl>
              <c:idx val="2"/>
              <c:layout>
                <c:manualLayout>
                  <c:x val="-3.623568224592337E-2"/>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8D-47F9-AFE3-701E0F3F022B}"/>
                </c:ext>
              </c:extLst>
            </c:dLbl>
            <c:dLbl>
              <c:idx val="3"/>
              <c:layout>
                <c:manualLayout>
                  <c:x val="-4.0978771188601118E-2"/>
                  <c:y val="5.4688783952593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8D-47F9-AFE3-701E0F3F022B}"/>
                </c:ext>
              </c:extLst>
            </c:dLbl>
            <c:dLbl>
              <c:idx val="4"/>
              <c:layout>
                <c:manualLayout>
                  <c:x val="-3.467160700971722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8D-47F9-AFE3-701E0F3F022B}"/>
                </c:ext>
              </c:extLst>
            </c:dLbl>
            <c:dLbl>
              <c:idx val="5"/>
              <c:layout>
                <c:manualLayout>
                  <c:x val="-3.467160700971722E-2"/>
                  <c:y val="3.378200595870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8D-47F9-AFE3-701E0F3F022B}"/>
                </c:ext>
              </c:extLst>
            </c:dLbl>
            <c:dLbl>
              <c:idx val="6"/>
              <c:layout>
                <c:manualLayout>
                  <c:x val="-3.4699070692998692E-2"/>
                  <c:y val="2.6813079960743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8D-47F9-AFE3-701E0F3F022B}"/>
                </c:ext>
              </c:extLst>
            </c:dLbl>
            <c:dLbl>
              <c:idx val="7"/>
              <c:layout>
                <c:manualLayout>
                  <c:x val="-3.4699070692998636E-2"/>
                  <c:y val="3.7266468957687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8D-47F9-AFE3-701E0F3F022B}"/>
                </c:ext>
              </c:extLst>
            </c:dLbl>
            <c:dLbl>
              <c:idx val="8"/>
              <c:layout>
                <c:manualLayout>
                  <c:x val="-2.8442769748174033E-2"/>
                  <c:y val="4.77198579546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8D-47F9-AFE3-701E0F3F022B}"/>
                </c:ext>
              </c:extLst>
            </c:dLbl>
            <c:dLbl>
              <c:idx val="9"/>
              <c:layout>
                <c:manualLayout>
                  <c:x val="-3.6263145929204897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8D-47F9-AFE3-701E0F3F022B}"/>
                </c:ext>
              </c:extLst>
            </c:dLbl>
            <c:dLbl>
              <c:idx val="10"/>
              <c:layout>
                <c:manualLayout>
                  <c:x val="-3.6263145929204779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8D-47F9-AFE3-701E0F3F022B}"/>
                </c:ext>
              </c:extLst>
            </c:dLbl>
            <c:dLbl>
              <c:idx val="11"/>
              <c:layout>
                <c:manualLayout>
                  <c:x val="-3.1341235156371924E-2"/>
                  <c:y val="4.075093195666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8D-47F9-AFE3-701E0F3F022B}"/>
                </c:ext>
              </c:extLst>
            </c:dLbl>
            <c:dLbl>
              <c:idx val="12"/>
              <c:layout>
                <c:manualLayout>
                  <c:x val="-3.0663959840129807E-2"/>
                  <c:y val="6.1657709950556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C8D-47F9-AFE3-701E0F3F022B}"/>
                </c:ext>
              </c:extLst>
            </c:dLbl>
            <c:dLbl>
              <c:idx val="13"/>
              <c:layout>
                <c:manualLayout>
                  <c:x val="-2.5025203779298393E-2"/>
                  <c:y val="4.7719857954631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C8D-47F9-AFE3-701E0F3F022B}"/>
                </c:ext>
              </c:extLst>
            </c:dLbl>
            <c:dLbl>
              <c:idx val="14"/>
              <c:layout>
                <c:manualLayout>
                  <c:x val="-2.7330996836019264E-2"/>
                  <c:y val="4.4235394955649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8D-47F9-AFE3-701E0F3F022B}"/>
                </c:ext>
              </c:extLst>
            </c:dLbl>
            <c:dLbl>
              <c:idx val="15"/>
              <c:layout>
                <c:manualLayout>
                  <c:x val="-2.4158963663234539E-2"/>
                  <c:y val="4.42353949556497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8D-47F9-AFE3-701E0F3F022B}"/>
                </c:ext>
              </c:extLst>
            </c:dLbl>
            <c:dLbl>
              <c:idx val="16"/>
              <c:layout>
                <c:manualLayout>
                  <c:x val="-2.683023548270547E-2"/>
                  <c:y val="5.1204320953612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8D-47F9-AFE3-701E0F3F022B}"/>
                </c:ext>
              </c:extLst>
            </c:dLbl>
            <c:dLbl>
              <c:idx val="17"/>
              <c:layout>
                <c:manualLayout>
                  <c:x val="-8.9494024473472291E-3"/>
                  <c:y val="4.0750931956668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C8D-47F9-AFE3-701E0F3F02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74275"/>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Blad1!$A$2:$A$19</c:f>
              <c:strCache>
                <c:ptCount val="18"/>
                <c:pt idx="0">
                  <c:v>2020</c:v>
                </c:pt>
                <c:pt idx="1">
                  <c:v>2021</c:v>
                </c:pt>
                <c:pt idx="2">
                  <c:v>Q1 '22</c:v>
                </c:pt>
                <c:pt idx="3">
                  <c:v>Q2 '22</c:v>
                </c:pt>
                <c:pt idx="4">
                  <c:v>Q3 '22</c:v>
                </c:pt>
                <c:pt idx="5">
                  <c:v>Q4 '22</c:v>
                </c:pt>
                <c:pt idx="6">
                  <c:v>Q1 '23</c:v>
                </c:pt>
                <c:pt idx="7">
                  <c:v>Q2 '23</c:v>
                </c:pt>
                <c:pt idx="8">
                  <c:v>Q3 '23</c:v>
                </c:pt>
                <c:pt idx="9">
                  <c:v>Q4 '23</c:v>
                </c:pt>
                <c:pt idx="10">
                  <c:v>Q1 '24</c:v>
                </c:pt>
                <c:pt idx="11">
                  <c:v>Q2 '24</c:v>
                </c:pt>
                <c:pt idx="12">
                  <c:v>Q3' 24</c:v>
                </c:pt>
                <c:pt idx="13">
                  <c:v>Q4 '24</c:v>
                </c:pt>
                <c:pt idx="14">
                  <c:v>Q1 '25</c:v>
                </c:pt>
                <c:pt idx="15">
                  <c:v>Q2 '25</c:v>
                </c:pt>
                <c:pt idx="16">
                  <c:v>Q3 '25</c:v>
                </c:pt>
                <c:pt idx="17">
                  <c:v>4 w.e. 11/2/25</c:v>
                </c:pt>
              </c:strCache>
            </c:strRef>
          </c:cat>
          <c:val>
            <c:numRef>
              <c:f>Blad1!$C$2:$C$19</c:f>
              <c:numCache>
                <c:formatCode>0.0%</c:formatCode>
                <c:ptCount val="18"/>
                <c:pt idx="0">
                  <c:v>0.19</c:v>
                </c:pt>
                <c:pt idx="1">
                  <c:v>-5.1999999999999998E-2</c:v>
                </c:pt>
                <c:pt idx="2">
                  <c:v>-9.0705037419660142E-2</c:v>
                </c:pt>
                <c:pt idx="3">
                  <c:v>-8.6086167486762802E-2</c:v>
                </c:pt>
                <c:pt idx="4">
                  <c:v>-7.2881683903701672E-2</c:v>
                </c:pt>
                <c:pt idx="5">
                  <c:v>-4.8467110123127079E-2</c:v>
                </c:pt>
                <c:pt idx="6">
                  <c:v>-4.6456127894246267E-2</c:v>
                </c:pt>
                <c:pt idx="7">
                  <c:v>-1.3767046050421464E-2</c:v>
                </c:pt>
                <c:pt idx="8">
                  <c:v>-2.0321228662919705E-2</c:v>
                </c:pt>
                <c:pt idx="9">
                  <c:v>-2.1460082583969649E-2</c:v>
                </c:pt>
                <c:pt idx="10">
                  <c:v>-2.8525945996750721E-2</c:v>
                </c:pt>
                <c:pt idx="11">
                  <c:v>-4.0069476655735917E-2</c:v>
                </c:pt>
                <c:pt idx="12">
                  <c:v>-1.6E-2</c:v>
                </c:pt>
                <c:pt idx="13">
                  <c:v>-2.5000000000000001E-2</c:v>
                </c:pt>
                <c:pt idx="14">
                  <c:v>-2.7E-2</c:v>
                </c:pt>
                <c:pt idx="15">
                  <c:v>-3.6999999999999998E-2</c:v>
                </c:pt>
                <c:pt idx="16">
                  <c:v>-4.2000000000000003E-2</c:v>
                </c:pt>
                <c:pt idx="17">
                  <c:v>-0.04</c:v>
                </c:pt>
              </c:numCache>
            </c:numRef>
          </c:val>
          <c:smooth val="0"/>
          <c:extLst>
            <c:ext xmlns:c16="http://schemas.microsoft.com/office/drawing/2014/chart" uri="{C3380CC4-5D6E-409C-BE32-E72D297353CC}">
              <c16:uniqueId val="{0000001A-FC8D-47F9-AFE3-701E0F3F022B}"/>
            </c:ext>
          </c:extLst>
        </c:ser>
        <c:dLbls>
          <c:dLblPos val="t"/>
          <c:showLegendKey val="0"/>
          <c:showVal val="1"/>
          <c:showCatName val="0"/>
          <c:showSerName val="0"/>
          <c:showPercent val="0"/>
          <c:showBubbleSize val="0"/>
        </c:dLbls>
        <c:smooth val="0"/>
        <c:axId val="1817503072"/>
        <c:axId val="1817508896"/>
      </c:lineChart>
      <c:catAx>
        <c:axId val="18175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l-NL"/>
          </a:p>
        </c:txPr>
        <c:crossAx val="1817508896"/>
        <c:crosses val="autoZero"/>
        <c:auto val="1"/>
        <c:lblAlgn val="ctr"/>
        <c:lblOffset val="100"/>
        <c:noMultiLvlLbl val="0"/>
      </c:catAx>
      <c:valAx>
        <c:axId val="1817508896"/>
        <c:scaling>
          <c:orientation val="minMax"/>
        </c:scaling>
        <c:delete val="1"/>
        <c:axPos val="r"/>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817503072"/>
        <c:crosses val="max"/>
        <c:crossBetween val="between"/>
      </c:valAx>
      <c:spPr>
        <a:noFill/>
        <a:ln>
          <a:noFill/>
        </a:ln>
        <a:effectLst/>
      </c:spPr>
    </c:plotArea>
    <c:legend>
      <c:legendPos val="t"/>
      <c:layout>
        <c:manualLayout>
          <c:xMode val="edge"/>
          <c:yMode val="edge"/>
          <c:x val="0.1780874537273883"/>
          <c:y val="0.12883815657091527"/>
          <c:w val="0.62818434018316183"/>
          <c:h val="7.13058313174205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CD5F8-3C5F-344F-8849-C509D720357D}" type="datetimeFigureOut">
              <a:rPr lang="en-US" smtClean="0"/>
              <a:t>11/25/2025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F609D-D317-4949-A6FD-A7490946CBBE}" type="slidenum">
              <a:rPr lang="en-US" smtClean="0"/>
              <a:t>‹#›</a:t>
            </a:fld>
            <a:endParaRPr lang="en-US" dirty="0"/>
          </a:p>
        </p:txBody>
      </p:sp>
    </p:spTree>
    <p:extLst>
      <p:ext uri="{BB962C8B-B14F-4D97-AF65-F5344CB8AC3E}">
        <p14:creationId xmlns:p14="http://schemas.microsoft.com/office/powerpoint/2010/main" val="2819053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13B19-3FF7-4647-9EAE-4D85BAA6B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267D1-2F17-7E84-9E65-D24B1C45B141}"/>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E2765D12-8845-523B-9D0E-4881C7991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2ADB5-C0C2-A45F-F445-AF2F161E4D4D}"/>
              </a:ext>
            </a:extLst>
          </p:cNvPr>
          <p:cNvSpPr>
            <a:spLocks noGrp="1"/>
          </p:cNvSpPr>
          <p:nvPr>
            <p:ph type="sldNum" sz="quarter" idx="5"/>
          </p:nvPr>
        </p:nvSpPr>
        <p:spPr/>
        <p:txBody>
          <a:bodyPr/>
          <a:lstStyle/>
          <a:p>
            <a:fld id="{918F609D-D317-4949-A6FD-A7490946CBBE}" type="slidenum">
              <a:rPr lang="en-US" smtClean="0"/>
              <a:t>1</a:t>
            </a:fld>
            <a:endParaRPr lang="en-US" dirty="0"/>
          </a:p>
        </p:txBody>
      </p:sp>
    </p:spTree>
    <p:extLst>
      <p:ext uri="{BB962C8B-B14F-4D97-AF65-F5344CB8AC3E}">
        <p14:creationId xmlns:p14="http://schemas.microsoft.com/office/powerpoint/2010/main" val="457645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96C8-70C0-79D7-2B6B-98DD08EEB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9CEBD-34BD-212A-6862-479593084A2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2A96FD6-8050-FBFB-E81D-2B52673C8A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8B901E-4995-FB15-EF61-DDF5A00AD9BA}"/>
              </a:ext>
            </a:extLst>
          </p:cNvPr>
          <p:cNvSpPr>
            <a:spLocks noGrp="1"/>
          </p:cNvSpPr>
          <p:nvPr>
            <p:ph type="sldNum" sz="quarter" idx="5"/>
          </p:nvPr>
        </p:nvSpPr>
        <p:spPr/>
        <p:txBody>
          <a:bodyPr/>
          <a:lstStyle/>
          <a:p>
            <a:fld id="{918F609D-D317-4949-A6FD-A7490946CBBE}" type="slidenum">
              <a:rPr lang="en-US" smtClean="0"/>
              <a:t>10</a:t>
            </a:fld>
            <a:endParaRPr lang="en-US" dirty="0"/>
          </a:p>
        </p:txBody>
      </p:sp>
    </p:spTree>
    <p:extLst>
      <p:ext uri="{BB962C8B-B14F-4D97-AF65-F5344CB8AC3E}">
        <p14:creationId xmlns:p14="http://schemas.microsoft.com/office/powerpoint/2010/main" val="37684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0FFFC-C80D-A2BE-DF9F-D41CB8BE60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16A81-A138-7589-7F4E-0EFBE29BF4D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D6DAD5B-F8AF-A7AB-D946-9896A440C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77C52-0126-AC1F-DA85-1EF61B8BA7AA}"/>
              </a:ext>
            </a:extLst>
          </p:cNvPr>
          <p:cNvSpPr>
            <a:spLocks noGrp="1"/>
          </p:cNvSpPr>
          <p:nvPr>
            <p:ph type="sldNum" sz="quarter" idx="5"/>
          </p:nvPr>
        </p:nvSpPr>
        <p:spPr/>
        <p:txBody>
          <a:bodyPr/>
          <a:lstStyle/>
          <a:p>
            <a:fld id="{918F609D-D317-4949-A6FD-A7490946CBBE}" type="slidenum">
              <a:rPr lang="en-US" smtClean="0"/>
              <a:t>11</a:t>
            </a:fld>
            <a:endParaRPr lang="en-US" dirty="0"/>
          </a:p>
        </p:txBody>
      </p:sp>
    </p:spTree>
    <p:extLst>
      <p:ext uri="{BB962C8B-B14F-4D97-AF65-F5344CB8AC3E}">
        <p14:creationId xmlns:p14="http://schemas.microsoft.com/office/powerpoint/2010/main" val="382690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A9FAF-9327-1D6F-CD00-DE31000BA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E203E-90B6-F9C3-AABA-30C0BB21661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391E086-42D7-04CE-1056-9A7B467938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85C4AB-B2C6-D6F5-8892-8F472B155104}"/>
              </a:ext>
            </a:extLst>
          </p:cNvPr>
          <p:cNvSpPr>
            <a:spLocks noGrp="1"/>
          </p:cNvSpPr>
          <p:nvPr>
            <p:ph type="sldNum" sz="quarter" idx="5"/>
          </p:nvPr>
        </p:nvSpPr>
        <p:spPr/>
        <p:txBody>
          <a:bodyPr/>
          <a:lstStyle/>
          <a:p>
            <a:fld id="{918F609D-D317-4949-A6FD-A7490946CBBE}" type="slidenum">
              <a:rPr lang="en-US" smtClean="0"/>
              <a:t>12</a:t>
            </a:fld>
            <a:endParaRPr lang="en-US" dirty="0"/>
          </a:p>
        </p:txBody>
      </p:sp>
    </p:spTree>
    <p:extLst>
      <p:ext uri="{BB962C8B-B14F-4D97-AF65-F5344CB8AC3E}">
        <p14:creationId xmlns:p14="http://schemas.microsoft.com/office/powerpoint/2010/main" val="68558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481E-50D9-D87B-AA2B-C3433F848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93F426-6596-C29E-0417-5E820E55F63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000914F-B252-2FDA-C702-C402BE78C9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EDFE41-3F91-7730-41C1-3889C7D96836}"/>
              </a:ext>
            </a:extLst>
          </p:cNvPr>
          <p:cNvSpPr>
            <a:spLocks noGrp="1"/>
          </p:cNvSpPr>
          <p:nvPr>
            <p:ph type="sldNum" sz="quarter" idx="5"/>
          </p:nvPr>
        </p:nvSpPr>
        <p:spPr/>
        <p:txBody>
          <a:bodyPr/>
          <a:lstStyle/>
          <a:p>
            <a:fld id="{918F609D-D317-4949-A6FD-A7490946CBBE}" type="slidenum">
              <a:rPr lang="en-US" smtClean="0"/>
              <a:t>13</a:t>
            </a:fld>
            <a:endParaRPr lang="en-US" dirty="0"/>
          </a:p>
        </p:txBody>
      </p:sp>
    </p:spTree>
    <p:extLst>
      <p:ext uri="{BB962C8B-B14F-4D97-AF65-F5344CB8AC3E}">
        <p14:creationId xmlns:p14="http://schemas.microsoft.com/office/powerpoint/2010/main" val="695439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112C-EBBC-606C-D9DB-DA1BE68EB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B08DF-A8C9-8D78-C326-BD6715122A2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804ED96-5B9E-B4D1-E959-2A22537AA8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4F044-5870-0E4A-F610-348FA9C7F882}"/>
              </a:ext>
            </a:extLst>
          </p:cNvPr>
          <p:cNvSpPr>
            <a:spLocks noGrp="1"/>
          </p:cNvSpPr>
          <p:nvPr>
            <p:ph type="sldNum" sz="quarter" idx="5"/>
          </p:nvPr>
        </p:nvSpPr>
        <p:spPr/>
        <p:txBody>
          <a:bodyPr/>
          <a:lstStyle/>
          <a:p>
            <a:fld id="{918F609D-D317-4949-A6FD-A7490946CBBE}" type="slidenum">
              <a:rPr lang="en-US" smtClean="0"/>
              <a:t>14</a:t>
            </a:fld>
            <a:endParaRPr lang="en-US" dirty="0"/>
          </a:p>
        </p:txBody>
      </p:sp>
    </p:spTree>
    <p:extLst>
      <p:ext uri="{BB962C8B-B14F-4D97-AF65-F5344CB8AC3E}">
        <p14:creationId xmlns:p14="http://schemas.microsoft.com/office/powerpoint/2010/main" val="176951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E34A-F328-CD54-2FB5-7C2F66200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CEDDD-65F2-348C-158F-76EB8344541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6FD6EE5-A46F-B688-43EE-FF00E8EB74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DBDD5-FF2E-C8E3-F28D-4E18A0704B86}"/>
              </a:ext>
            </a:extLst>
          </p:cNvPr>
          <p:cNvSpPr>
            <a:spLocks noGrp="1"/>
          </p:cNvSpPr>
          <p:nvPr>
            <p:ph type="sldNum" sz="quarter" idx="5"/>
          </p:nvPr>
        </p:nvSpPr>
        <p:spPr/>
        <p:txBody>
          <a:bodyPr/>
          <a:lstStyle/>
          <a:p>
            <a:fld id="{918F609D-D317-4949-A6FD-A7490946CBBE}" type="slidenum">
              <a:rPr lang="en-US" smtClean="0"/>
              <a:t>15</a:t>
            </a:fld>
            <a:endParaRPr lang="en-US" dirty="0"/>
          </a:p>
        </p:txBody>
      </p:sp>
    </p:spTree>
    <p:extLst>
      <p:ext uri="{BB962C8B-B14F-4D97-AF65-F5344CB8AC3E}">
        <p14:creationId xmlns:p14="http://schemas.microsoft.com/office/powerpoint/2010/main" val="2887740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966D-090A-2A7E-E73D-8626D7DE5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4772E5-F63C-60D0-40F8-72CE689AB98A}"/>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94F464E8-8EF7-93C7-FC50-9EB7208D9E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DF1B31-7F22-8040-C999-FC49F3597F48}"/>
              </a:ext>
            </a:extLst>
          </p:cNvPr>
          <p:cNvSpPr>
            <a:spLocks noGrp="1"/>
          </p:cNvSpPr>
          <p:nvPr>
            <p:ph type="sldNum" sz="quarter" idx="5"/>
          </p:nvPr>
        </p:nvSpPr>
        <p:spPr/>
        <p:txBody>
          <a:bodyPr/>
          <a:lstStyle/>
          <a:p>
            <a:fld id="{918F609D-D317-4949-A6FD-A7490946CBBE}" type="slidenum">
              <a:rPr lang="en-US" smtClean="0"/>
              <a:t>16</a:t>
            </a:fld>
            <a:endParaRPr lang="en-US" dirty="0"/>
          </a:p>
        </p:txBody>
      </p:sp>
    </p:spTree>
    <p:extLst>
      <p:ext uri="{BB962C8B-B14F-4D97-AF65-F5344CB8AC3E}">
        <p14:creationId xmlns:p14="http://schemas.microsoft.com/office/powerpoint/2010/main" val="63879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4903-0A27-2E5A-93DC-3814B5F82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784D23-428C-7B0D-089E-D77524AEB9F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A65DE00-AE2B-A91A-AB37-9B2DB91BD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09E4B-E48C-5777-4717-7E06C7A506C7}"/>
              </a:ext>
            </a:extLst>
          </p:cNvPr>
          <p:cNvSpPr>
            <a:spLocks noGrp="1"/>
          </p:cNvSpPr>
          <p:nvPr>
            <p:ph type="sldNum" sz="quarter" idx="5"/>
          </p:nvPr>
        </p:nvSpPr>
        <p:spPr/>
        <p:txBody>
          <a:bodyPr/>
          <a:lstStyle/>
          <a:p>
            <a:fld id="{918F609D-D317-4949-A6FD-A7490946CBBE}" type="slidenum">
              <a:rPr lang="en-US" smtClean="0"/>
              <a:t>17</a:t>
            </a:fld>
            <a:endParaRPr lang="en-US" dirty="0"/>
          </a:p>
        </p:txBody>
      </p:sp>
    </p:spTree>
    <p:extLst>
      <p:ext uri="{BB962C8B-B14F-4D97-AF65-F5344CB8AC3E}">
        <p14:creationId xmlns:p14="http://schemas.microsoft.com/office/powerpoint/2010/main" val="130885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47512-0478-B395-6BE8-DDDC23929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D30E4-D77C-8FA6-4781-ACA62D175CF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2F662DC-4541-704B-0660-A982FC4A48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E69801-0984-D123-A8DC-70BF0643BCED}"/>
              </a:ext>
            </a:extLst>
          </p:cNvPr>
          <p:cNvSpPr>
            <a:spLocks noGrp="1"/>
          </p:cNvSpPr>
          <p:nvPr>
            <p:ph type="sldNum" sz="quarter" idx="5"/>
          </p:nvPr>
        </p:nvSpPr>
        <p:spPr/>
        <p:txBody>
          <a:bodyPr/>
          <a:lstStyle/>
          <a:p>
            <a:fld id="{918F609D-D317-4949-A6FD-A7490946CBBE}" type="slidenum">
              <a:rPr lang="en-US" smtClean="0"/>
              <a:t>18</a:t>
            </a:fld>
            <a:endParaRPr lang="en-US" dirty="0"/>
          </a:p>
        </p:txBody>
      </p:sp>
    </p:spTree>
    <p:extLst>
      <p:ext uri="{BB962C8B-B14F-4D97-AF65-F5344CB8AC3E}">
        <p14:creationId xmlns:p14="http://schemas.microsoft.com/office/powerpoint/2010/main" val="1367113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00A11-2FC0-5E08-06AC-D5F5B815A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EFB15-5ACA-EA7E-7934-95077F61DCE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DD6E867-4500-622F-DB35-E16BE3CDC4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0EA663-25A0-BD52-C895-BCF97722F389}"/>
              </a:ext>
            </a:extLst>
          </p:cNvPr>
          <p:cNvSpPr>
            <a:spLocks noGrp="1"/>
          </p:cNvSpPr>
          <p:nvPr>
            <p:ph type="sldNum" sz="quarter" idx="5"/>
          </p:nvPr>
        </p:nvSpPr>
        <p:spPr/>
        <p:txBody>
          <a:bodyPr/>
          <a:lstStyle/>
          <a:p>
            <a:fld id="{918F609D-D317-4949-A6FD-A7490946CBBE}" type="slidenum">
              <a:rPr lang="en-US" smtClean="0"/>
              <a:t>19</a:t>
            </a:fld>
            <a:endParaRPr lang="en-US" dirty="0"/>
          </a:p>
        </p:txBody>
      </p:sp>
    </p:spTree>
    <p:extLst>
      <p:ext uri="{BB962C8B-B14F-4D97-AF65-F5344CB8AC3E}">
        <p14:creationId xmlns:p14="http://schemas.microsoft.com/office/powerpoint/2010/main" val="168021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83652-CDF2-E66F-BC30-BA879DF91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EA075-40CF-6892-4C9B-A4C24C93E9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7F85C2-1A06-3C9E-0E69-6EE6116FA5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9BF204-273E-31C1-5A96-83472C2E2730}"/>
              </a:ext>
            </a:extLst>
          </p:cNvPr>
          <p:cNvSpPr>
            <a:spLocks noGrp="1"/>
          </p:cNvSpPr>
          <p:nvPr>
            <p:ph type="sldNum" sz="quarter" idx="5"/>
          </p:nvPr>
        </p:nvSpPr>
        <p:spPr/>
        <p:txBody>
          <a:bodyPr/>
          <a:lstStyle/>
          <a:p>
            <a:fld id="{918F609D-D317-4949-A6FD-A7490946CBBE}" type="slidenum">
              <a:rPr lang="en-US" smtClean="0"/>
              <a:t>2</a:t>
            </a:fld>
            <a:endParaRPr lang="en-US" dirty="0"/>
          </a:p>
        </p:txBody>
      </p:sp>
    </p:spTree>
    <p:extLst>
      <p:ext uri="{BB962C8B-B14F-4D97-AF65-F5344CB8AC3E}">
        <p14:creationId xmlns:p14="http://schemas.microsoft.com/office/powerpoint/2010/main" val="396819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F700A-1EB1-5964-8FDC-F3889E825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BF33B-46D8-81AB-BB2B-813A31E989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59ECC03-A05E-EB5E-9363-5FD4453A96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8956F4-D381-A7DE-1CC8-9F958A2D43A2}"/>
              </a:ext>
            </a:extLst>
          </p:cNvPr>
          <p:cNvSpPr>
            <a:spLocks noGrp="1"/>
          </p:cNvSpPr>
          <p:nvPr>
            <p:ph type="sldNum" sz="quarter" idx="5"/>
          </p:nvPr>
        </p:nvSpPr>
        <p:spPr/>
        <p:txBody>
          <a:bodyPr/>
          <a:lstStyle/>
          <a:p>
            <a:fld id="{918F609D-D317-4949-A6FD-A7490946CBBE}" type="slidenum">
              <a:rPr lang="en-US" smtClean="0"/>
              <a:t>20</a:t>
            </a:fld>
            <a:endParaRPr lang="en-US" dirty="0"/>
          </a:p>
        </p:txBody>
      </p:sp>
    </p:spTree>
    <p:extLst>
      <p:ext uri="{BB962C8B-B14F-4D97-AF65-F5344CB8AC3E}">
        <p14:creationId xmlns:p14="http://schemas.microsoft.com/office/powerpoint/2010/main" val="192461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C9A07-F0CD-73FF-1467-202CE05CA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22238-48C7-ECDB-49C5-559A607C6FAC}"/>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4B9F52B8-E279-EF08-0887-3C1844DBEE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14BC4-BF40-368C-1EAE-AECC8E1F5DC3}"/>
              </a:ext>
            </a:extLst>
          </p:cNvPr>
          <p:cNvSpPr>
            <a:spLocks noGrp="1"/>
          </p:cNvSpPr>
          <p:nvPr>
            <p:ph type="sldNum" sz="quarter" idx="5"/>
          </p:nvPr>
        </p:nvSpPr>
        <p:spPr/>
        <p:txBody>
          <a:bodyPr/>
          <a:lstStyle/>
          <a:p>
            <a:fld id="{918F609D-D317-4949-A6FD-A7490946CBBE}" type="slidenum">
              <a:rPr lang="en-US" smtClean="0"/>
              <a:t>21</a:t>
            </a:fld>
            <a:endParaRPr lang="en-US" dirty="0"/>
          </a:p>
        </p:txBody>
      </p:sp>
    </p:spTree>
    <p:extLst>
      <p:ext uri="{BB962C8B-B14F-4D97-AF65-F5344CB8AC3E}">
        <p14:creationId xmlns:p14="http://schemas.microsoft.com/office/powerpoint/2010/main" val="157760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0DED5-AFCD-47EE-BCB9-0DC81FB8C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92386-3061-A576-D5AD-A27278A8B92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B920507-1856-2025-23CE-819FD953FC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0F3856-CBB0-6D69-7352-ED4794CB137E}"/>
              </a:ext>
            </a:extLst>
          </p:cNvPr>
          <p:cNvSpPr>
            <a:spLocks noGrp="1"/>
          </p:cNvSpPr>
          <p:nvPr>
            <p:ph type="sldNum" sz="quarter" idx="5"/>
          </p:nvPr>
        </p:nvSpPr>
        <p:spPr/>
        <p:txBody>
          <a:bodyPr/>
          <a:lstStyle/>
          <a:p>
            <a:fld id="{918F609D-D317-4949-A6FD-A7490946CBBE}" type="slidenum">
              <a:rPr lang="en-US" smtClean="0"/>
              <a:t>3</a:t>
            </a:fld>
            <a:endParaRPr lang="en-US" dirty="0"/>
          </a:p>
        </p:txBody>
      </p:sp>
    </p:spTree>
    <p:extLst>
      <p:ext uri="{BB962C8B-B14F-4D97-AF65-F5344CB8AC3E}">
        <p14:creationId xmlns:p14="http://schemas.microsoft.com/office/powerpoint/2010/main" val="340973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2A560-4D3D-D8AB-4E54-323BA6D15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CF66D-B7E6-CD9D-5E41-EA01BD04AFB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D67E7C0-865C-A647-BEA8-C8C158DA1A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D3C3D4-9557-A133-8C7A-9D7EA6ABA470}"/>
              </a:ext>
            </a:extLst>
          </p:cNvPr>
          <p:cNvSpPr>
            <a:spLocks noGrp="1"/>
          </p:cNvSpPr>
          <p:nvPr>
            <p:ph type="sldNum" sz="quarter" idx="5"/>
          </p:nvPr>
        </p:nvSpPr>
        <p:spPr/>
        <p:txBody>
          <a:bodyPr/>
          <a:lstStyle/>
          <a:p>
            <a:fld id="{918F609D-D317-4949-A6FD-A7490946CBBE}" type="slidenum">
              <a:rPr lang="en-US" smtClean="0"/>
              <a:t>4</a:t>
            </a:fld>
            <a:endParaRPr lang="en-US" dirty="0"/>
          </a:p>
        </p:txBody>
      </p:sp>
    </p:spTree>
    <p:extLst>
      <p:ext uri="{BB962C8B-B14F-4D97-AF65-F5344CB8AC3E}">
        <p14:creationId xmlns:p14="http://schemas.microsoft.com/office/powerpoint/2010/main" val="296813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1FA7-9E6B-FF8F-F63D-353173674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4C413-1497-35A5-E5BA-B0670C9A313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5128E38-9D67-E346-FE00-F320887433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6F275-53DE-3A0D-4C37-F9337C1940EC}"/>
              </a:ext>
            </a:extLst>
          </p:cNvPr>
          <p:cNvSpPr>
            <a:spLocks noGrp="1"/>
          </p:cNvSpPr>
          <p:nvPr>
            <p:ph type="sldNum" sz="quarter" idx="5"/>
          </p:nvPr>
        </p:nvSpPr>
        <p:spPr/>
        <p:txBody>
          <a:bodyPr/>
          <a:lstStyle/>
          <a:p>
            <a:fld id="{918F609D-D317-4949-A6FD-A7490946CBBE}" type="slidenum">
              <a:rPr lang="en-US" smtClean="0"/>
              <a:t>5</a:t>
            </a:fld>
            <a:endParaRPr lang="en-US" dirty="0"/>
          </a:p>
        </p:txBody>
      </p:sp>
    </p:spTree>
    <p:extLst>
      <p:ext uri="{BB962C8B-B14F-4D97-AF65-F5344CB8AC3E}">
        <p14:creationId xmlns:p14="http://schemas.microsoft.com/office/powerpoint/2010/main" val="159821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103B-CF93-E6D2-C937-A7B7D630F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E32FB-D925-363C-8C81-10E13697503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6C91CA7-E5BA-EA3E-23AC-CD96284470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1A1767-B241-93D2-6D0E-AB1EA466D965}"/>
              </a:ext>
            </a:extLst>
          </p:cNvPr>
          <p:cNvSpPr>
            <a:spLocks noGrp="1"/>
          </p:cNvSpPr>
          <p:nvPr>
            <p:ph type="sldNum" sz="quarter" idx="5"/>
          </p:nvPr>
        </p:nvSpPr>
        <p:spPr/>
        <p:txBody>
          <a:bodyPr/>
          <a:lstStyle/>
          <a:p>
            <a:fld id="{918F609D-D317-4949-A6FD-A7490946CBBE}" type="slidenum">
              <a:rPr lang="en-US" smtClean="0"/>
              <a:t>6</a:t>
            </a:fld>
            <a:endParaRPr lang="en-US" dirty="0"/>
          </a:p>
        </p:txBody>
      </p:sp>
    </p:spTree>
    <p:extLst>
      <p:ext uri="{BB962C8B-B14F-4D97-AF65-F5344CB8AC3E}">
        <p14:creationId xmlns:p14="http://schemas.microsoft.com/office/powerpoint/2010/main" val="66808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F8C87-4F9F-507A-4CC6-115E87BEF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89565-B17C-D40B-021D-A8EDA2C9F0C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C3627FE-8EC7-5359-D73A-0A45EC553B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9BDB99-D653-CE68-203C-C58DBC582E4B}"/>
              </a:ext>
            </a:extLst>
          </p:cNvPr>
          <p:cNvSpPr>
            <a:spLocks noGrp="1"/>
          </p:cNvSpPr>
          <p:nvPr>
            <p:ph type="sldNum" sz="quarter" idx="5"/>
          </p:nvPr>
        </p:nvSpPr>
        <p:spPr/>
        <p:txBody>
          <a:bodyPr/>
          <a:lstStyle/>
          <a:p>
            <a:fld id="{918F609D-D317-4949-A6FD-A7490946CBBE}" type="slidenum">
              <a:rPr lang="en-US" smtClean="0"/>
              <a:t>7</a:t>
            </a:fld>
            <a:endParaRPr lang="en-US" dirty="0"/>
          </a:p>
        </p:txBody>
      </p:sp>
    </p:spTree>
    <p:extLst>
      <p:ext uri="{BB962C8B-B14F-4D97-AF65-F5344CB8AC3E}">
        <p14:creationId xmlns:p14="http://schemas.microsoft.com/office/powerpoint/2010/main" val="11714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D23F9-F35D-3307-1E21-2C55FEA5F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B2D12-EAA9-DEB9-ADEC-EA04CF092F2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EC882D6-6D30-A873-9D5A-3616D21BF7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B63E3B-A30B-B216-2B1F-7DDF40B9FD77}"/>
              </a:ext>
            </a:extLst>
          </p:cNvPr>
          <p:cNvSpPr>
            <a:spLocks noGrp="1"/>
          </p:cNvSpPr>
          <p:nvPr>
            <p:ph type="sldNum" sz="quarter" idx="5"/>
          </p:nvPr>
        </p:nvSpPr>
        <p:spPr/>
        <p:txBody>
          <a:bodyPr/>
          <a:lstStyle/>
          <a:p>
            <a:fld id="{918F609D-D317-4949-A6FD-A7490946CBBE}" type="slidenum">
              <a:rPr lang="en-US" smtClean="0"/>
              <a:t>8</a:t>
            </a:fld>
            <a:endParaRPr lang="en-US" dirty="0"/>
          </a:p>
        </p:txBody>
      </p:sp>
    </p:spTree>
    <p:extLst>
      <p:ext uri="{BB962C8B-B14F-4D97-AF65-F5344CB8AC3E}">
        <p14:creationId xmlns:p14="http://schemas.microsoft.com/office/powerpoint/2010/main" val="71264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42AA-11A3-9A03-18A6-4C2FAD27A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81A867-8763-4741-CCE1-B0B949C49B0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25315AD-0B9A-2341-6D2B-8ABF45504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C7C64F-954E-C265-7A52-B2C08781ACBC}"/>
              </a:ext>
            </a:extLst>
          </p:cNvPr>
          <p:cNvSpPr>
            <a:spLocks noGrp="1"/>
          </p:cNvSpPr>
          <p:nvPr>
            <p:ph type="sldNum" sz="quarter" idx="5"/>
          </p:nvPr>
        </p:nvSpPr>
        <p:spPr/>
        <p:txBody>
          <a:bodyPr/>
          <a:lstStyle/>
          <a:p>
            <a:fld id="{918F609D-D317-4949-A6FD-A7490946CBBE}" type="slidenum">
              <a:rPr lang="en-US" smtClean="0"/>
              <a:t>9</a:t>
            </a:fld>
            <a:endParaRPr lang="en-US" dirty="0"/>
          </a:p>
        </p:txBody>
      </p:sp>
    </p:spTree>
    <p:extLst>
      <p:ext uri="{BB962C8B-B14F-4D97-AF65-F5344CB8AC3E}">
        <p14:creationId xmlns:p14="http://schemas.microsoft.com/office/powerpoint/2010/main" val="196338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0">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1CE308-2AD5-4CEC-9DFA-F7A4AFBADF9D}" type="datetime1">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71545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0723D4-6527-4C4A-8408-F72082C4EB64}" type="datetime1">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8731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9A733-406A-4958-B4E7-9925E869284D}" type="datetime1">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32803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158A8-D7BC-4C50-84D6-07ABA45A191F}" type="datetime1">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15861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C20455-8513-DA8B-0662-7667206516BF}"/>
              </a:ext>
            </a:extLst>
          </p:cNvPr>
          <p:cNvSpPr/>
          <p:nvPr userDrawn="1"/>
        </p:nvSpPr>
        <p:spPr>
          <a:xfrm>
            <a:off x="-25959" y="-12533"/>
            <a:ext cx="4726329" cy="3786821"/>
          </a:xfrm>
          <a:prstGeom prst="rect">
            <a:avLst/>
          </a:prstGeom>
          <a:solidFill>
            <a:srgbClr val="B31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2E8303A-AF66-7A8C-F23A-F9711EDF85CE}"/>
              </a:ext>
            </a:extLst>
          </p:cNvPr>
          <p:cNvCxnSpPr/>
          <p:nvPr userDrawn="1"/>
        </p:nvCxnSpPr>
        <p:spPr>
          <a:xfrm>
            <a:off x="11575" y="6216316"/>
            <a:ext cx="12192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1C657D7-EB17-63BD-29DF-77DC521EFC17}"/>
              </a:ext>
            </a:extLst>
          </p:cNvPr>
          <p:cNvCxnSpPr>
            <a:cxnSpLocks/>
          </p:cNvCxnSpPr>
          <p:nvPr userDrawn="1"/>
        </p:nvCxnSpPr>
        <p:spPr>
          <a:xfrm>
            <a:off x="2534856" y="6309824"/>
            <a:ext cx="0" cy="4731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AC2D9217-E021-668D-3C8C-915219D4C91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8702"/>
          <a:stretch/>
        </p:blipFill>
        <p:spPr>
          <a:xfrm flipH="1">
            <a:off x="-1" y="781704"/>
            <a:ext cx="12203575" cy="2984900"/>
          </a:xfrm>
          <a:prstGeom prst="rect">
            <a:avLst/>
          </a:prstGeom>
        </p:spPr>
      </p:pic>
      <p:sp>
        <p:nvSpPr>
          <p:cNvPr id="11" name="TextBox 10">
            <a:extLst>
              <a:ext uri="{FF2B5EF4-FFF2-40B4-BE49-F238E27FC236}">
                <a16:creationId xmlns:a16="http://schemas.microsoft.com/office/drawing/2014/main" id="{54D3AD71-9D71-19FF-22B5-2755947AE99B}"/>
              </a:ext>
            </a:extLst>
          </p:cNvPr>
          <p:cNvSpPr txBox="1"/>
          <p:nvPr userDrawn="1"/>
        </p:nvSpPr>
        <p:spPr>
          <a:xfrm>
            <a:off x="9509027" y="6384828"/>
            <a:ext cx="2480487" cy="323165"/>
          </a:xfrm>
          <a:prstGeom prst="rect">
            <a:avLst/>
          </a:prstGeom>
          <a:noFill/>
        </p:spPr>
        <p:txBody>
          <a:bodyPr wrap="none" rtlCol="0">
            <a:spAutoFit/>
          </a:bodyPr>
          <a:lstStyle/>
          <a:p>
            <a:r>
              <a:rPr lang="en-US" sz="1500" b="1" dirty="0">
                <a:latin typeface="Open Sans Semibold" panose="020B0606030504020204" pitchFamily="34" charset="0"/>
                <a:ea typeface="Open Sans Semibold" panose="020B0606030504020204" pitchFamily="34" charset="0"/>
                <a:cs typeface="Open Sans Semibold" panose="020B0606030504020204" pitchFamily="34" charset="0"/>
              </a:rPr>
              <a:t>Monday, August 12, 2024</a:t>
            </a:r>
          </a:p>
        </p:txBody>
      </p:sp>
      <p:sp>
        <p:nvSpPr>
          <p:cNvPr id="13" name="TextBox 12">
            <a:extLst>
              <a:ext uri="{FF2B5EF4-FFF2-40B4-BE49-F238E27FC236}">
                <a16:creationId xmlns:a16="http://schemas.microsoft.com/office/drawing/2014/main" id="{DF2D8BF5-9D10-BE21-8939-3509374E299E}"/>
              </a:ext>
            </a:extLst>
          </p:cNvPr>
          <p:cNvSpPr txBox="1"/>
          <p:nvPr userDrawn="1"/>
        </p:nvSpPr>
        <p:spPr>
          <a:xfrm>
            <a:off x="308368" y="6384828"/>
            <a:ext cx="1929695" cy="323165"/>
          </a:xfrm>
          <a:prstGeom prst="rect">
            <a:avLst/>
          </a:prstGeom>
          <a:noFill/>
        </p:spPr>
        <p:txBody>
          <a:bodyPr wrap="none" rtlCol="0">
            <a:spAutoFit/>
          </a:bodyPr>
          <a:lstStyle/>
          <a:p>
            <a:r>
              <a:rPr lang="en-US" sz="1500" b="1" dirty="0">
                <a:latin typeface="Open Sans Semibold" panose="020B0606030504020204" pitchFamily="34" charset="0"/>
                <a:ea typeface="Open Sans Semibold" panose="020B0606030504020204" pitchFamily="34" charset="0"/>
                <a:cs typeface="Open Sans Semibold" panose="020B0606030504020204" pitchFamily="34" charset="0"/>
              </a:rPr>
              <a:t>Mushroom Council</a:t>
            </a:r>
          </a:p>
        </p:txBody>
      </p:sp>
      <p:pic>
        <p:nvPicPr>
          <p:cNvPr id="14" name="Picture 13" descr="A logo with a black background&#10;&#10;Description automatically generated">
            <a:extLst>
              <a:ext uri="{FF2B5EF4-FFF2-40B4-BE49-F238E27FC236}">
                <a16:creationId xmlns:a16="http://schemas.microsoft.com/office/drawing/2014/main" id="{F494A0C4-F1AF-82B9-18B9-53B41FE5B5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8368" y="243069"/>
            <a:ext cx="1756062" cy="1356957"/>
          </a:xfrm>
          <a:prstGeom prst="rect">
            <a:avLst/>
          </a:prstGeom>
        </p:spPr>
      </p:pic>
      <p:cxnSp>
        <p:nvCxnSpPr>
          <p:cNvPr id="15" name="Straight Connector 14">
            <a:extLst>
              <a:ext uri="{FF2B5EF4-FFF2-40B4-BE49-F238E27FC236}">
                <a16:creationId xmlns:a16="http://schemas.microsoft.com/office/drawing/2014/main" id="{D66A1A23-5A83-E5D6-D8F9-55068CE69825}"/>
              </a:ext>
            </a:extLst>
          </p:cNvPr>
          <p:cNvCxnSpPr>
            <a:cxnSpLocks/>
          </p:cNvCxnSpPr>
          <p:nvPr userDrawn="1"/>
        </p:nvCxnSpPr>
        <p:spPr>
          <a:xfrm>
            <a:off x="9254383" y="6309824"/>
            <a:ext cx="0" cy="47317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C246826-74DA-BE78-EEE0-68ABE51A6A17}"/>
              </a:ext>
            </a:extLst>
          </p:cNvPr>
          <p:cNvSpPr txBox="1"/>
          <p:nvPr userDrawn="1"/>
        </p:nvSpPr>
        <p:spPr>
          <a:xfrm>
            <a:off x="4929772" y="6384828"/>
            <a:ext cx="1823897" cy="323165"/>
          </a:xfrm>
          <a:prstGeom prst="rect">
            <a:avLst/>
          </a:prstGeom>
          <a:noFill/>
        </p:spPr>
        <p:txBody>
          <a:bodyPr wrap="none" rtlCol="0">
            <a:spAutoFit/>
          </a:bodyPr>
          <a:lstStyle/>
          <a:p>
            <a:r>
              <a:rPr lang="en-US" sz="1500" b="1" dirty="0">
                <a:latin typeface="Open Sans Semibold" panose="020B0606030504020204" pitchFamily="34" charset="0"/>
                <a:ea typeface="Open Sans Semibold" panose="020B0606030504020204" pitchFamily="34" charset="0"/>
                <a:cs typeface="Open Sans Semibold" panose="020B0606030504020204" pitchFamily="34" charset="0"/>
              </a:rPr>
              <a:t>Presentation Title</a:t>
            </a:r>
          </a:p>
        </p:txBody>
      </p:sp>
      <p:sp>
        <p:nvSpPr>
          <p:cNvPr id="18" name="Picture Placeholder 17">
            <a:extLst>
              <a:ext uri="{FF2B5EF4-FFF2-40B4-BE49-F238E27FC236}">
                <a16:creationId xmlns:a16="http://schemas.microsoft.com/office/drawing/2014/main" id="{D61D48A7-D308-8082-A293-A01E94D985BF}"/>
              </a:ext>
            </a:extLst>
          </p:cNvPr>
          <p:cNvSpPr>
            <a:spLocks noGrp="1"/>
          </p:cNvSpPr>
          <p:nvPr>
            <p:ph type="pic" sz="quarter" idx="10"/>
          </p:nvPr>
        </p:nvSpPr>
        <p:spPr>
          <a:xfrm>
            <a:off x="4700588" y="-12700"/>
            <a:ext cx="7502525" cy="3779838"/>
          </a:xfrm>
        </p:spPr>
        <p:txBody>
          <a:bodyPr/>
          <a:lstStyle/>
          <a:p>
            <a:endParaRPr lang="en-US" dirty="0"/>
          </a:p>
        </p:txBody>
      </p:sp>
      <p:sp>
        <p:nvSpPr>
          <p:cNvPr id="19" name="Title 1">
            <a:extLst>
              <a:ext uri="{FF2B5EF4-FFF2-40B4-BE49-F238E27FC236}">
                <a16:creationId xmlns:a16="http://schemas.microsoft.com/office/drawing/2014/main" id="{B02F6BC6-67CB-A88D-CF42-99AA6BEB8465}"/>
              </a:ext>
            </a:extLst>
          </p:cNvPr>
          <p:cNvSpPr>
            <a:spLocks noGrp="1"/>
          </p:cNvSpPr>
          <p:nvPr>
            <p:ph type="ctrTitle" hasCustomPrompt="1"/>
          </p:nvPr>
        </p:nvSpPr>
        <p:spPr>
          <a:xfrm>
            <a:off x="308368" y="4125685"/>
            <a:ext cx="9144000" cy="1741711"/>
          </a:xfrm>
        </p:spPr>
        <p:txBody>
          <a:bodyPr anchor="t"/>
          <a:lstStyle>
            <a:lvl1pPr algn="l">
              <a:defRPr sz="6000">
                <a:solidFill>
                  <a:schemeClr val="accent1"/>
                </a:solidFill>
              </a:defRPr>
            </a:lvl1pPr>
          </a:lstStyle>
          <a:p>
            <a:r>
              <a:rPr lang="en-US"/>
              <a:t>Click here</a:t>
            </a:r>
            <a:br>
              <a:rPr lang="en-US"/>
            </a:br>
            <a:r>
              <a:rPr lang="en-US"/>
              <a:t>to add title</a:t>
            </a:r>
          </a:p>
        </p:txBody>
      </p:sp>
    </p:spTree>
    <p:extLst>
      <p:ext uri="{BB962C8B-B14F-4D97-AF65-F5344CB8AC3E}">
        <p14:creationId xmlns:p14="http://schemas.microsoft.com/office/powerpoint/2010/main" val="225292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38200" y="1825625"/>
            <a:ext cx="10515600" cy="482146"/>
          </a:xfrm>
        </p:spPr>
        <p:txBody>
          <a:bodyPr/>
          <a:lstStyle>
            <a:lvl1pPr marL="0" indent="0">
              <a:buNone/>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 Subheading</a:t>
            </a:r>
            <a:endParaRPr lang="en-US" sz="2800">
              <a:latin typeface="Open Sans Light" panose="020B0306030504020204" pitchFamily="34" charset="0"/>
              <a:ea typeface="Open Sans Light" panose="020B0306030504020204" pitchFamily="34" charset="0"/>
              <a:cs typeface="Open Sans Light" panose="020B0306030504020204" pitchFamily="34" charset="0"/>
            </a:endParaRPr>
          </a:p>
          <a:p>
            <a:pPr lvl="0"/>
            <a:endParaRPr lang="en-US"/>
          </a:p>
          <a:p>
            <a:pPr lvl="0"/>
            <a:endParaRPr lang="en-US"/>
          </a:p>
          <a:p>
            <a:pPr lvl="0"/>
            <a:endParaRPr lang="en-US"/>
          </a:p>
          <a:p>
            <a:pPr lvl="0"/>
            <a:endParaRPr lang="en-US"/>
          </a:p>
        </p:txBody>
      </p:sp>
      <p:sp>
        <p:nvSpPr>
          <p:cNvPr id="4" name="Date Placeholder 3"/>
          <p:cNvSpPr>
            <a:spLocks noGrp="1"/>
          </p:cNvSpPr>
          <p:nvPr>
            <p:ph type="dt" sz="half" idx="10"/>
          </p:nvPr>
        </p:nvSpPr>
        <p:spPr/>
        <p:txBody>
          <a:bodyPr/>
          <a:lstStyle/>
          <a:p>
            <a:fld id="{0FC2A20E-0A86-42A9-9598-C086013FB0F7}" type="datetime1">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dirty="0"/>
          </a:p>
        </p:txBody>
      </p:sp>
      <p:sp>
        <p:nvSpPr>
          <p:cNvPr id="9" name="Content Placeholder 2">
            <a:extLst>
              <a:ext uri="{FF2B5EF4-FFF2-40B4-BE49-F238E27FC236}">
                <a16:creationId xmlns:a16="http://schemas.microsoft.com/office/drawing/2014/main" id="{4C0A4FD5-8030-9E69-938A-4CAE0D9CBE2F}"/>
              </a:ext>
            </a:extLst>
          </p:cNvPr>
          <p:cNvSpPr>
            <a:spLocks noGrp="1"/>
          </p:cNvSpPr>
          <p:nvPr>
            <p:ph idx="13" hasCustomPrompt="1"/>
          </p:nvPr>
        </p:nvSpPr>
        <p:spPr>
          <a:xfrm>
            <a:off x="838200" y="2522310"/>
            <a:ext cx="10515600" cy="3834039"/>
          </a:xfrm>
        </p:spPr>
        <p:txBody>
          <a:bodyPr>
            <a:noAutofit/>
          </a:bodyPr>
          <a:lstStyle>
            <a:lvl1pPr marL="0" indent="0">
              <a:buNone/>
              <a:defRPr sz="15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r>
              <a:rPr lang="en-GB" sz="2800">
                <a:latin typeface="Open Sans Light" panose="020B0306030504020204" pitchFamily="34" charset="0"/>
                <a:ea typeface="Open Sans Light" panose="020B0306030504020204" pitchFamily="34" charset="0"/>
                <a:cs typeface="Open Sans Light" panose="020B0306030504020204" pitchFamily="34" charset="0"/>
              </a:rPr>
              <a:t>Lorem ipsum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dolor</a:t>
            </a:r>
            <a:r>
              <a:rPr lang="en-GB" sz="2800">
                <a:latin typeface="Open Sans Light" panose="020B0306030504020204" pitchFamily="34" charset="0"/>
                <a:ea typeface="Open Sans Light" panose="020B0306030504020204" pitchFamily="34" charset="0"/>
                <a:cs typeface="Open Sans Light" panose="020B0306030504020204" pitchFamily="34" charset="0"/>
              </a:rPr>
              <a:t> sit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amet</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consectetur</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adipiscing</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elit</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morbi</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tristique</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senectus</a:t>
            </a:r>
            <a:r>
              <a:rPr lang="en-GB" sz="280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netus</a:t>
            </a:r>
            <a:r>
              <a:rPr lang="en-GB" sz="280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malesuada</a:t>
            </a:r>
            <a:r>
              <a:rPr lang="en-GB" sz="2800">
                <a:latin typeface="Open Sans Light" panose="020B0306030504020204" pitchFamily="34" charset="0"/>
                <a:ea typeface="Open Sans Light" panose="020B0306030504020204" pitchFamily="34" charset="0"/>
                <a:cs typeface="Open Sans Light" panose="020B0306030504020204" pitchFamily="34" charset="0"/>
              </a:rPr>
              <a:t> fames.</a:t>
            </a:r>
          </a:p>
          <a:p>
            <a:endParaRPr lang="en-GB" sz="2800">
              <a:latin typeface="Open Sans Light" panose="020B0306030504020204" pitchFamily="34" charset="0"/>
              <a:ea typeface="Open Sans Light" panose="020B0306030504020204" pitchFamily="34" charset="0"/>
              <a:cs typeface="Open Sans Light" panose="020B0306030504020204" pitchFamily="34" charset="0"/>
            </a:endParaRPr>
          </a:p>
          <a:p>
            <a:r>
              <a:rPr lang="en-GB" sz="2800" err="1">
                <a:latin typeface="Open Sans Light" panose="020B0306030504020204" pitchFamily="34" charset="0"/>
                <a:ea typeface="Open Sans Light" panose="020B0306030504020204" pitchFamily="34" charset="0"/>
                <a:cs typeface="Open Sans Light" panose="020B0306030504020204" pitchFamily="34" charset="0"/>
              </a:rPr>
              <a:t>Phasellus</a:t>
            </a:r>
            <a:r>
              <a:rPr lang="en-GB" sz="2800">
                <a:latin typeface="Open Sans Light" panose="020B0306030504020204" pitchFamily="34" charset="0"/>
                <a:ea typeface="Open Sans Light" panose="020B0306030504020204" pitchFamily="34" charset="0"/>
                <a:cs typeface="Open Sans Light" panose="020B0306030504020204" pitchFamily="34" charset="0"/>
              </a:rPr>
              <a:t> auctor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efficitur</a:t>
            </a:r>
            <a:r>
              <a:rPr lang="en-GB" sz="2800">
                <a:latin typeface="Open Sans Light" panose="020B0306030504020204" pitchFamily="34" charset="0"/>
                <a:ea typeface="Open Sans Light" panose="020B0306030504020204" pitchFamily="34" charset="0"/>
                <a:cs typeface="Open Sans Light" panose="020B0306030504020204" pitchFamily="34" charset="0"/>
              </a:rPr>
              <a:t> dui et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facilisis</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Pellentesque</a:t>
            </a:r>
            <a:r>
              <a:rPr lang="en-GB" sz="2800">
                <a:latin typeface="Open Sans Light" panose="020B0306030504020204" pitchFamily="34" charset="0"/>
                <a:ea typeface="Open Sans Light" panose="020B0306030504020204" pitchFamily="34" charset="0"/>
                <a:cs typeface="Open Sans Light" panose="020B0306030504020204" pitchFamily="34" charset="0"/>
              </a:rPr>
              <a:t> habitant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morbi</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tristique</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senectus</a:t>
            </a:r>
            <a:r>
              <a:rPr lang="en-GB" sz="280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netus</a:t>
            </a:r>
            <a:r>
              <a:rPr lang="en-GB" sz="2800">
                <a:latin typeface="Open Sans Light" panose="020B0306030504020204" pitchFamily="34" charset="0"/>
                <a:ea typeface="Open Sans Light" panose="020B0306030504020204" pitchFamily="34" charset="0"/>
                <a:cs typeface="Open Sans Light" panose="020B0306030504020204" pitchFamily="34" charset="0"/>
              </a:rPr>
              <a:t> et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malesuada</a:t>
            </a:r>
            <a:r>
              <a:rPr lang="en-GB" sz="2800">
                <a:latin typeface="Open Sans Light" panose="020B0306030504020204" pitchFamily="34" charset="0"/>
                <a:ea typeface="Open Sans Light" panose="020B0306030504020204" pitchFamily="34" charset="0"/>
                <a:cs typeface="Open Sans Light" panose="020B0306030504020204" pitchFamily="34" charset="0"/>
              </a:rPr>
              <a:t> fames ac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turpis</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egestas</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Etiam</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momutie</a:t>
            </a:r>
            <a:r>
              <a:rPr lang="en-GB" sz="2800">
                <a:latin typeface="Open Sans Light" panose="020B0306030504020204" pitchFamily="34" charset="0"/>
                <a:ea typeface="Open Sans Light" panose="020B0306030504020204" pitchFamily="34" charset="0"/>
                <a:cs typeface="Open Sans Light" panose="020B0306030504020204" pitchFamily="34" charset="0"/>
              </a:rPr>
              <a:t> in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quam</a:t>
            </a:r>
            <a:r>
              <a:rPr lang="en-GB" sz="2800">
                <a:latin typeface="Open Sans Light" panose="020B0306030504020204" pitchFamily="34" charset="0"/>
                <a:ea typeface="Open Sans Light" panose="020B0306030504020204" pitchFamily="34" charset="0"/>
                <a:cs typeface="Open Sans Light" panose="020B0306030504020204" pitchFamily="34" charset="0"/>
              </a:rPr>
              <a:t> ac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viverra</a:t>
            </a:r>
            <a:r>
              <a:rPr lang="en-GB" sz="2800">
                <a:latin typeface="Open Sans Light" panose="020B0306030504020204" pitchFamily="34" charset="0"/>
                <a:ea typeface="Open Sans Light" panose="020B0306030504020204" pitchFamily="34" charset="0"/>
                <a:cs typeface="Open Sans Light" panose="020B0306030504020204" pitchFamily="34" charset="0"/>
              </a:rPr>
              <a:t>. Cras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consequat</a:t>
            </a:r>
            <a:r>
              <a:rPr lang="en-GB" sz="2800">
                <a:latin typeface="Open Sans Light" panose="020B0306030504020204" pitchFamily="34" charset="0"/>
                <a:ea typeface="Open Sans Light" panose="020B0306030504020204" pitchFamily="34" charset="0"/>
                <a:cs typeface="Open Sans Light" panose="020B0306030504020204" pitchFamily="34" charset="0"/>
              </a:rPr>
              <a:t> gravida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aliquam</a:t>
            </a:r>
            <a:r>
              <a:rPr lang="en-GB" sz="2800">
                <a:latin typeface="Open Sans Light" panose="020B0306030504020204" pitchFamily="34" charset="0"/>
                <a:ea typeface="Open Sans Light" panose="020B0306030504020204" pitchFamily="34" charset="0"/>
                <a:cs typeface="Open Sans Light" panose="020B0306030504020204" pitchFamily="34" charset="0"/>
              </a:rPr>
              <a:t>. Maecenas cursus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eleifend</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risus</a:t>
            </a:r>
            <a:r>
              <a:rPr lang="en-GB" sz="2800">
                <a:latin typeface="Open Sans Light" panose="020B0306030504020204" pitchFamily="34" charset="0"/>
                <a:ea typeface="Open Sans Light" panose="020B0306030504020204" pitchFamily="34" charset="0"/>
                <a:cs typeface="Open Sans Light" panose="020B0306030504020204" pitchFamily="34" charset="0"/>
              </a:rPr>
              <a:t>, in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vulputate</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velit</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r>
              <a:rPr lang="en-GB" sz="2800" err="1">
                <a:latin typeface="Open Sans Light" panose="020B0306030504020204" pitchFamily="34" charset="0"/>
                <a:ea typeface="Open Sans Light" panose="020B0306030504020204" pitchFamily="34" charset="0"/>
                <a:cs typeface="Open Sans Light" panose="020B0306030504020204" pitchFamily="34" charset="0"/>
              </a:rPr>
              <a:t>im</a:t>
            </a:r>
            <a:r>
              <a:rPr lang="en-GB" sz="2800">
                <a:latin typeface="Open Sans Light" panose="020B0306030504020204" pitchFamily="34" charset="0"/>
                <a:ea typeface="Open Sans Light" panose="020B0306030504020204" pitchFamily="34" charset="0"/>
                <a:cs typeface="Open Sans Light" panose="020B0306030504020204" pitchFamily="34" charset="0"/>
              </a:rPr>
              <a:t>. </a:t>
            </a:r>
          </a:p>
          <a:p>
            <a:endParaRPr lang="en-US" sz="280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4653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0BB58D-E129-4DD1-9042-F83F39146E2D}" type="datetime1">
              <a:rPr lang="en-US" smtClean="0"/>
              <a:t>11/25/2025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8001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11BD7B-ABBF-4389-986B-6EA690AC6C83}" type="datetime1">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56222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AB5EE2-8F24-4760-B49E-109066080AA6}" type="datetime1">
              <a:rPr lang="en-US" smtClean="0"/>
              <a:t>11/25/2025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83329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A4E156-D553-41EC-A61A-821A5CB11AEF}" type="datetime1">
              <a:rPr lang="en-US" smtClean="0"/>
              <a:t>11/25/2025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00669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686F-B1E7-432A-BC9C-2BDD8B9CAD11}" type="datetime1">
              <a:rPr lang="en-US" smtClean="0"/>
              <a:t>11/25/2025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13212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4B4682-2D09-404B-AEBD-70AE60E68654}" type="datetime1">
              <a:rPr lang="en-US" smtClean="0"/>
              <a:t>11/25/2025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E71E98-A417-4ECC-ACEB-C0490C20DB04}" type="slidenum">
              <a:rPr lang="en-US" smtClean="0"/>
              <a:t>‹#›</a:t>
            </a:fld>
            <a:endParaRPr lang="en-US" dirty="0"/>
          </a:p>
        </p:txBody>
      </p:sp>
    </p:spTree>
    <p:extLst>
      <p:ext uri="{BB962C8B-B14F-4D97-AF65-F5344CB8AC3E}">
        <p14:creationId xmlns:p14="http://schemas.microsoft.com/office/powerpoint/2010/main" val="24738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103A36-85B1-4EE1-B594-F1521499C98C}" type="datetime1">
              <a:rPr lang="en-US" smtClean="0"/>
              <a:t>11/25/2025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E71E98-A417-4ECC-ACEB-C0490C20DB04}" type="slidenum">
              <a:rPr lang="en-US" smtClean="0"/>
              <a:pPr/>
              <a:t>‹#›</a:t>
            </a:fld>
            <a:endParaRPr lang="en-US" dirty="0"/>
          </a:p>
        </p:txBody>
      </p:sp>
    </p:spTree>
    <p:extLst>
      <p:ext uri="{BB962C8B-B14F-4D97-AF65-F5344CB8AC3E}">
        <p14:creationId xmlns:p14="http://schemas.microsoft.com/office/powerpoint/2010/main" val="769839586"/>
      </p:ext>
    </p:extLst>
  </p:cSld>
  <p:clrMap bg1="lt1" tx1="dk1" bg2="lt2" tx2="dk2" accent1="accent1" accent2="accent2" accent3="accent3" accent4="accent4" accent5="accent5" accent6="accent6" hlink="hlink" folHlink="folHlink"/>
  <p:sldLayoutIdLst>
    <p:sldLayoutId id="2147483687" r:id="rId1"/>
    <p:sldLayoutId id="214748369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lice" pitchFamily="2" charset="0"/>
          <a:ea typeface="Alice"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mailto:info@mushroomcouncil.org"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D77D3-52C6-AE64-938B-8F23DBE8463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1E05251-4AE8-69E2-A5E7-17C67E1F2DA6}"/>
              </a:ext>
            </a:extLst>
          </p:cNvPr>
          <p:cNvSpPr/>
          <p:nvPr/>
        </p:nvSpPr>
        <p:spPr>
          <a:xfrm>
            <a:off x="0" y="0"/>
            <a:ext cx="12203575" cy="6858001"/>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97EC7370-1F4C-04C9-418B-F6A64038E29D}"/>
              </a:ext>
            </a:extLst>
          </p:cNvPr>
          <p:cNvPicPr>
            <a:picLocks noChangeAspect="1"/>
          </p:cNvPicPr>
          <p:nvPr/>
        </p:nvPicPr>
        <p:blipFill>
          <a:blip r:embed="rId3">
            <a:alphaModFix amt="14000"/>
          </a:blip>
          <a:srcRect/>
          <a:stretch/>
        </p:blipFill>
        <p:spPr>
          <a:xfrm>
            <a:off x="4461326" y="-2156350"/>
            <a:ext cx="9330873" cy="9330873"/>
          </a:xfrm>
          <a:prstGeom prst="rect">
            <a:avLst/>
          </a:prstGeom>
        </p:spPr>
      </p:pic>
      <p:sp>
        <p:nvSpPr>
          <p:cNvPr id="2" name="TextBox 1">
            <a:extLst>
              <a:ext uri="{FF2B5EF4-FFF2-40B4-BE49-F238E27FC236}">
                <a16:creationId xmlns:a16="http://schemas.microsoft.com/office/drawing/2014/main" id="{5AA27EB0-13D6-A043-D464-D0EB9872F01D}"/>
              </a:ext>
            </a:extLst>
          </p:cNvPr>
          <p:cNvSpPr txBox="1"/>
          <p:nvPr/>
        </p:nvSpPr>
        <p:spPr>
          <a:xfrm>
            <a:off x="308368" y="4146395"/>
            <a:ext cx="4770858" cy="461665"/>
          </a:xfrm>
          <a:prstGeom prst="rect">
            <a:avLst/>
          </a:prstGeom>
          <a:noFill/>
        </p:spPr>
        <p:txBody>
          <a:bodyPr wrap="none" rtlCol="0">
            <a:spAutoFit/>
          </a:bodyPr>
          <a:lstStyle/>
          <a:p>
            <a:r>
              <a:rPr lang="en-US" sz="2400" b="1" cap="all" dirty="0">
                <a:solidFill>
                  <a:schemeClr val="bg1"/>
                </a:solidFill>
                <a:latin typeface="News Cycle" panose="02000503000000000000" pitchFamily="2" charset="2"/>
                <a:ea typeface="Open Sans Semibold" panose="020B0606030504020204" pitchFamily="34" charset="0"/>
                <a:cs typeface="Open Sans Semibold" panose="020B0606030504020204" pitchFamily="34" charset="0"/>
              </a:rPr>
              <a:t>Period Ending </a:t>
            </a:r>
            <a:r>
              <a:rPr lang="en-US" sz="2400" b="1" u="sng" cap="all" dirty="0">
                <a:solidFill>
                  <a:schemeClr val="bg1"/>
                </a:solidFill>
                <a:latin typeface="News Cycle" panose="02000503000000000000" pitchFamily="2" charset="2"/>
                <a:ea typeface="Open Sans Semibold" panose="020B0606030504020204" pitchFamily="34" charset="0"/>
                <a:cs typeface="Open Sans Semibold" panose="020B0606030504020204" pitchFamily="34" charset="0"/>
              </a:rPr>
              <a:t>November 2, 2025</a:t>
            </a:r>
          </a:p>
        </p:txBody>
      </p:sp>
      <p:sp>
        <p:nvSpPr>
          <p:cNvPr id="18" name="TextBox 17">
            <a:extLst>
              <a:ext uri="{FF2B5EF4-FFF2-40B4-BE49-F238E27FC236}">
                <a16:creationId xmlns:a16="http://schemas.microsoft.com/office/drawing/2014/main" id="{D215A845-F184-4B22-025A-DEB3E6949C66}"/>
              </a:ext>
            </a:extLst>
          </p:cNvPr>
          <p:cNvSpPr txBox="1"/>
          <p:nvPr/>
        </p:nvSpPr>
        <p:spPr>
          <a:xfrm>
            <a:off x="308368" y="2459504"/>
            <a:ext cx="6478195" cy="1569660"/>
          </a:xfrm>
          <a:prstGeom prst="rect">
            <a:avLst/>
          </a:prstGeom>
          <a:noFill/>
        </p:spPr>
        <p:txBody>
          <a:bodyPr wrap="square" rtlCol="0">
            <a:spAutoFit/>
          </a:bodyPr>
          <a:lstStyle/>
          <a:p>
            <a:r>
              <a:rPr lang="en-US" sz="4800" dirty="0">
                <a:solidFill>
                  <a:schemeClr val="bg1"/>
                </a:solidFill>
                <a:latin typeface="VC Henrietta SemiBold" pitchFamily="2" charset="77"/>
                <a:ea typeface="Alice" pitchFamily="2" charset="0"/>
              </a:rPr>
              <a:t>Fresh Mushroom Retail Performance</a:t>
            </a:r>
          </a:p>
        </p:txBody>
      </p:sp>
      <p:pic>
        <p:nvPicPr>
          <p:cNvPr id="3" name="Picture 2">
            <a:extLst>
              <a:ext uri="{FF2B5EF4-FFF2-40B4-BE49-F238E27FC236}">
                <a16:creationId xmlns:a16="http://schemas.microsoft.com/office/drawing/2014/main" id="{3DE47D49-B5E6-C922-7819-3307A513B531}"/>
              </a:ext>
            </a:extLst>
          </p:cNvPr>
          <p:cNvPicPr>
            <a:picLocks noChangeAspect="1"/>
          </p:cNvPicPr>
          <p:nvPr/>
        </p:nvPicPr>
        <p:blipFill>
          <a:blip r:embed="rId4"/>
          <a:srcRect/>
          <a:stretch/>
        </p:blipFill>
        <p:spPr>
          <a:xfrm>
            <a:off x="308368" y="326862"/>
            <a:ext cx="3518491" cy="1178088"/>
          </a:xfrm>
          <a:prstGeom prst="rect">
            <a:avLst/>
          </a:prstGeom>
        </p:spPr>
      </p:pic>
      <p:pic>
        <p:nvPicPr>
          <p:cNvPr id="7" name="Picture 6">
            <a:extLst>
              <a:ext uri="{FF2B5EF4-FFF2-40B4-BE49-F238E27FC236}">
                <a16:creationId xmlns:a16="http://schemas.microsoft.com/office/drawing/2014/main" id="{06079B84-0D68-A96B-4B16-6DCF745D3E6B}"/>
              </a:ext>
            </a:extLst>
          </p:cNvPr>
          <p:cNvPicPr>
            <a:picLocks noChangeAspect="1"/>
          </p:cNvPicPr>
          <p:nvPr/>
        </p:nvPicPr>
        <p:blipFill>
          <a:blip r:embed="rId5"/>
          <a:srcRect l="19652" r="32303" b="8751"/>
          <a:stretch>
            <a:fillRect/>
          </a:stretch>
        </p:blipFill>
        <p:spPr>
          <a:xfrm rot="10800000">
            <a:off x="6997881" y="0"/>
            <a:ext cx="5163086" cy="5515897"/>
          </a:xfrm>
          <a:prstGeom prst="rect">
            <a:avLst/>
          </a:prstGeom>
        </p:spPr>
      </p:pic>
    </p:spTree>
    <p:extLst>
      <p:ext uri="{BB962C8B-B14F-4D97-AF65-F5344CB8AC3E}">
        <p14:creationId xmlns:p14="http://schemas.microsoft.com/office/powerpoint/2010/main" val="190967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F270-295D-E42A-1940-9DE654A6B2CF}"/>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8629A2B7-C072-416D-C0F8-9C871F637E27}"/>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88D3482-10CA-B1FF-F1F6-9CE6178684F2}"/>
              </a:ext>
            </a:extLst>
          </p:cNvPr>
          <p:cNvSpPr txBox="1"/>
          <p:nvPr/>
        </p:nvSpPr>
        <p:spPr>
          <a:xfrm>
            <a:off x="1057672" y="209104"/>
            <a:ext cx="10019631"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Price by type</a:t>
            </a:r>
          </a:p>
        </p:txBody>
      </p:sp>
      <p:pic>
        <p:nvPicPr>
          <p:cNvPr id="3" name="Picture 2" descr="A blue and black logo&#10;&#10;AI-generated content may be incorrect.">
            <a:extLst>
              <a:ext uri="{FF2B5EF4-FFF2-40B4-BE49-F238E27FC236}">
                <a16:creationId xmlns:a16="http://schemas.microsoft.com/office/drawing/2014/main" id="{5C624FD6-9606-C89B-0FE1-FB71E18EE299}"/>
              </a:ext>
            </a:extLst>
          </p:cNvPr>
          <p:cNvPicPr>
            <a:picLocks noChangeAspect="1"/>
          </p:cNvPicPr>
          <p:nvPr/>
        </p:nvPicPr>
        <p:blipFill>
          <a:blip r:embed="rId3"/>
          <a:stretch>
            <a:fillRect/>
          </a:stretch>
        </p:blipFill>
        <p:spPr>
          <a:xfrm>
            <a:off x="217745" y="130370"/>
            <a:ext cx="839927" cy="839927"/>
          </a:xfrm>
          <a:prstGeom prst="rect">
            <a:avLst/>
          </a:prstGeom>
        </p:spPr>
      </p:pic>
      <p:sp>
        <p:nvSpPr>
          <p:cNvPr id="2" name="TextBox 1">
            <a:extLst>
              <a:ext uri="{FF2B5EF4-FFF2-40B4-BE49-F238E27FC236}">
                <a16:creationId xmlns:a16="http://schemas.microsoft.com/office/drawing/2014/main" id="{01BB5F4D-24A4-C41E-C8F0-D9BEE3EF0F52}"/>
              </a:ext>
            </a:extLst>
          </p:cNvPr>
          <p:cNvSpPr txBox="1"/>
          <p:nvPr/>
        </p:nvSpPr>
        <p:spPr>
          <a:xfrm>
            <a:off x="637708" y="6402675"/>
            <a:ext cx="3631122" cy="246221"/>
          </a:xfrm>
          <a:prstGeom prst="rect">
            <a:avLst/>
          </a:prstGeom>
          <a:noFill/>
        </p:spPr>
        <p:txBody>
          <a:bodyPr wrap="none" rtlCol="0">
            <a:spAutoFit/>
          </a:bodyPr>
          <a:lstStyle/>
          <a:p>
            <a:r>
              <a:rPr lang="en-US" sz="1000" dirty="0">
                <a:solidFill>
                  <a:schemeClr val="tx1">
                    <a:lumMod val="50000"/>
                    <a:lumOff val="50000"/>
                  </a:schemeClr>
                </a:solidFill>
              </a:rPr>
              <a:t>Source: Circana, Integrated Fresh, MULO+, 4 w.e. 11/2/2025</a:t>
            </a:r>
          </a:p>
        </p:txBody>
      </p:sp>
      <p:graphicFrame>
        <p:nvGraphicFramePr>
          <p:cNvPr id="7" name="Table 13">
            <a:extLst>
              <a:ext uri="{FF2B5EF4-FFF2-40B4-BE49-F238E27FC236}">
                <a16:creationId xmlns:a16="http://schemas.microsoft.com/office/drawing/2014/main" id="{B7C53F2F-740A-6259-925D-289137B47035}"/>
              </a:ext>
            </a:extLst>
          </p:cNvPr>
          <p:cNvGraphicFramePr>
            <a:graphicFrameLocks noGrp="1"/>
          </p:cNvGraphicFramePr>
          <p:nvPr>
            <p:extLst>
              <p:ext uri="{D42A27DB-BD31-4B8C-83A1-F6EECF244321}">
                <p14:modId xmlns:p14="http://schemas.microsoft.com/office/powerpoint/2010/main" val="1514969471"/>
              </p:ext>
            </p:extLst>
          </p:nvPr>
        </p:nvGraphicFramePr>
        <p:xfrm>
          <a:off x="637707" y="1422192"/>
          <a:ext cx="6675120" cy="2100432"/>
        </p:xfrm>
        <a:graphic>
          <a:graphicData uri="http://schemas.openxmlformats.org/drawingml/2006/table">
            <a:tbl>
              <a:tblPr bandRow="1">
                <a:tableStyleId>{073A0DAA-6AF3-43AB-8588-CEC1D06C72B9}</a:tableStyleId>
              </a:tblPr>
              <a:tblGrid>
                <a:gridCol w="32004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828800">
                  <a:extLst>
                    <a:ext uri="{9D8B030D-6E8A-4147-A177-3AD203B41FA5}">
                      <a16:colId xmlns:a16="http://schemas.microsoft.com/office/drawing/2014/main" val="2266843660"/>
                    </a:ext>
                  </a:extLst>
                </a:gridCol>
              </a:tblGrid>
              <a:tr h="620202">
                <a:tc>
                  <a:txBody>
                    <a:bodyPr/>
                    <a:lstStyle/>
                    <a:p>
                      <a:r>
                        <a:rPr lang="en-US" sz="1700" b="1" dirty="0">
                          <a:solidFill>
                            <a:schemeClr val="bg1"/>
                          </a:solidFill>
                          <a:latin typeface="+mn-lt"/>
                        </a:rPr>
                        <a:t>4 w.e.11/2/2025</a:t>
                      </a:r>
                    </a:p>
                  </a:txBody>
                  <a:tcPr marL="97927" marR="97927" marT="48963" marB="48963" anchor="ctr">
                    <a:solidFill>
                      <a:srgbClr val="174275"/>
                    </a:solidFill>
                  </a:tcPr>
                </a:tc>
                <a:tc>
                  <a:txBody>
                    <a:bodyPr/>
                    <a:lstStyle/>
                    <a:p>
                      <a:pPr algn="ctr"/>
                      <a:r>
                        <a:rPr lang="en-US" sz="1700" b="1" dirty="0">
                          <a:solidFill>
                            <a:schemeClr val="bg1"/>
                          </a:solidFill>
                          <a:latin typeface="+mn-lt"/>
                        </a:rPr>
                        <a:t>Price per unit</a:t>
                      </a:r>
                    </a:p>
                  </a:txBody>
                  <a:tcPr marL="97927" marR="97927" marT="48963" marB="48963" anchor="ctr">
                    <a:solidFill>
                      <a:srgbClr val="174275"/>
                    </a:solidFill>
                  </a:tcPr>
                </a:tc>
                <a:tc>
                  <a:txBody>
                    <a:bodyPr/>
                    <a:lstStyle/>
                    <a:p>
                      <a:pPr algn="ctr"/>
                      <a:r>
                        <a:rPr lang="en-US" sz="1700" b="1" dirty="0">
                          <a:solidFill>
                            <a:schemeClr val="bg1"/>
                          </a:solidFill>
                          <a:latin typeface="+mn-lt"/>
                        </a:rPr>
                        <a:t>% change vs. YA</a:t>
                      </a:r>
                    </a:p>
                  </a:txBody>
                  <a:tcPr marL="97927" marR="97927" marT="48963" marB="48963" anchor="ctr">
                    <a:solidFill>
                      <a:srgbClr val="174275"/>
                    </a:solidFill>
                  </a:tcPr>
                </a:tc>
                <a:extLst>
                  <a:ext uri="{0D108BD9-81ED-4DB2-BD59-A6C34878D82A}">
                    <a16:rowId xmlns:a16="http://schemas.microsoft.com/office/drawing/2014/main" val="1649090373"/>
                  </a:ext>
                </a:extLst>
              </a:tr>
              <a:tr h="293780">
                <a:tc>
                  <a:txBody>
                    <a:bodyPr/>
                    <a:lstStyle/>
                    <a:p>
                      <a:r>
                        <a:rPr lang="en-US" sz="1300" b="1" dirty="0">
                          <a:latin typeface="+mn-lt"/>
                        </a:rPr>
                        <a:t>Total mushrooms</a:t>
                      </a:r>
                    </a:p>
                  </a:txBody>
                  <a:tcPr marL="97927" marR="97927" marT="48963" marB="48963"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1" u="none" strike="noStrike" kern="1200" cap="none" spc="0" normalizeH="0" baseline="0" noProof="0" dirty="0">
                          <a:ln>
                            <a:noFill/>
                          </a:ln>
                          <a:solidFill>
                            <a:prstClr val="black"/>
                          </a:solidFill>
                          <a:effectLst/>
                          <a:uLnTx/>
                          <a:uFillTx/>
                          <a:latin typeface="+mn-lt"/>
                        </a:rPr>
                        <a:t>$3.05</a:t>
                      </a:r>
                      <a:endParaRPr kumimoji="0" lang="en-US" sz="1300" b="1" i="0" u="none" strike="noStrike" kern="1200" cap="none" spc="0" normalizeH="0" baseline="0" noProof="0" dirty="0">
                        <a:ln>
                          <a:noFill/>
                        </a:ln>
                        <a:solidFill>
                          <a:prstClr val="black"/>
                        </a:solidFill>
                        <a:effectLst/>
                        <a:uLnTx/>
                        <a:uFillTx/>
                        <a:latin typeface="+mn-lt"/>
                        <a:ea typeface="+mn-ea"/>
                        <a:cs typeface="+mn-cs"/>
                      </a:endParaRPr>
                    </a:p>
                  </a:txBody>
                  <a:tcPr marL="8161" marR="8161" marT="8161"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1" u="none" strike="noStrike" kern="1200" cap="none" spc="0" normalizeH="0" baseline="0" noProof="0" dirty="0">
                          <a:ln>
                            <a:noFill/>
                          </a:ln>
                          <a:solidFill>
                            <a:prstClr val="black"/>
                          </a:solidFill>
                          <a:effectLst/>
                          <a:uLnTx/>
                          <a:uFillTx/>
                          <a:latin typeface="+mn-lt"/>
                        </a:rPr>
                        <a:t>+0.9%</a:t>
                      </a:r>
                      <a:endParaRPr kumimoji="0" lang="en-US" sz="1300" b="1" i="0" u="none" strike="noStrike" kern="1200" cap="none" spc="0" normalizeH="0" baseline="0" noProof="0" dirty="0">
                        <a:ln>
                          <a:noFill/>
                        </a:ln>
                        <a:solidFill>
                          <a:prstClr val="black"/>
                        </a:solidFill>
                        <a:effectLst/>
                        <a:uLnTx/>
                        <a:uFillTx/>
                        <a:latin typeface="+mn-lt"/>
                        <a:ea typeface="+mn-ea"/>
                        <a:cs typeface="+mn-cs"/>
                      </a:endParaRPr>
                    </a:p>
                  </a:txBody>
                  <a:tcPr marL="8161" marR="8161" marT="8161" marB="0" anchor="ctr"/>
                </a:tc>
                <a:extLst>
                  <a:ext uri="{0D108BD9-81ED-4DB2-BD59-A6C34878D82A}">
                    <a16:rowId xmlns:a16="http://schemas.microsoft.com/office/drawing/2014/main" val="10000"/>
                  </a:ext>
                </a:extLst>
              </a:tr>
              <a:tr h="293780">
                <a:tc>
                  <a:txBody>
                    <a:bodyPr/>
                    <a:lstStyle/>
                    <a:p>
                      <a:r>
                        <a:rPr lang="en-US" sz="1300" dirty="0">
                          <a:latin typeface="+mn-lt"/>
                        </a:rPr>
                        <a:t>White mushrooms</a:t>
                      </a:r>
                    </a:p>
                  </a:txBody>
                  <a:tcPr marL="97927" marR="97927" marT="48963" marB="48963"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$2.68</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161" marR="8161" marT="8161"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+1.6%</a:t>
                      </a:r>
                    </a:p>
                  </a:txBody>
                  <a:tcPr marL="8161" marR="8161" marT="8161" marB="0" anchor="ctr"/>
                </a:tc>
                <a:extLst>
                  <a:ext uri="{0D108BD9-81ED-4DB2-BD59-A6C34878D82A}">
                    <a16:rowId xmlns:a16="http://schemas.microsoft.com/office/drawing/2014/main" val="10001"/>
                  </a:ext>
                </a:extLst>
              </a:tr>
              <a:tr h="293780">
                <a:tc>
                  <a:txBody>
                    <a:bodyPr/>
                    <a:lstStyle/>
                    <a:p>
                      <a:r>
                        <a:rPr lang="en-US" sz="1300" dirty="0">
                          <a:latin typeface="+mn-lt"/>
                        </a:rPr>
                        <a:t>Crimini mushrooms</a:t>
                      </a:r>
                    </a:p>
                  </a:txBody>
                  <a:tcPr marL="97927" marR="97927" marT="48963" marB="48963"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$3.39</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161" marR="8161" marT="8161"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-0.1%</a:t>
                      </a:r>
                    </a:p>
                  </a:txBody>
                  <a:tcPr marL="8161" marR="8161" marT="8161" marB="0" anchor="ctr"/>
                </a:tc>
                <a:extLst>
                  <a:ext uri="{0D108BD9-81ED-4DB2-BD59-A6C34878D82A}">
                    <a16:rowId xmlns:a16="http://schemas.microsoft.com/office/drawing/2014/main" val="3582076567"/>
                  </a:ext>
                </a:extLst>
              </a:tr>
              <a:tr h="293780">
                <a:tc>
                  <a:txBody>
                    <a:bodyPr/>
                    <a:lstStyle/>
                    <a:p>
                      <a:r>
                        <a:rPr lang="en-US" sz="1300" dirty="0">
                          <a:latin typeface="+mn-lt"/>
                        </a:rPr>
                        <a:t>Portabella mushrooms</a:t>
                      </a:r>
                    </a:p>
                  </a:txBody>
                  <a:tcPr marL="97927" marR="97927" marT="48963" marB="48963"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$2.57</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161" marR="8161" marT="8161"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-0.8%</a:t>
                      </a:r>
                    </a:p>
                  </a:txBody>
                  <a:tcPr marL="8161" marR="8161" marT="8161" marB="0" anchor="ctr"/>
                </a:tc>
                <a:extLst>
                  <a:ext uri="{0D108BD9-81ED-4DB2-BD59-A6C34878D82A}">
                    <a16:rowId xmlns:a16="http://schemas.microsoft.com/office/drawing/2014/main" val="10002"/>
                  </a:ext>
                </a:extLst>
              </a:tr>
              <a:tr h="293780">
                <a:tc>
                  <a:txBody>
                    <a:bodyPr/>
                    <a:lstStyle/>
                    <a:p>
                      <a:r>
                        <a:rPr lang="en-US" sz="1300" dirty="0">
                          <a:latin typeface="+mn-lt"/>
                        </a:rPr>
                        <a:t>Specialty mushrooms</a:t>
                      </a:r>
                    </a:p>
                  </a:txBody>
                  <a:tcPr marL="97927" marR="97927" marT="48963" marB="48963"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$5.98</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161" marR="8161" marT="8161"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-1.6%</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161" marR="8161" marT="8161" marB="0" anchor="ctr"/>
                </a:tc>
                <a:extLst>
                  <a:ext uri="{0D108BD9-81ED-4DB2-BD59-A6C34878D82A}">
                    <a16:rowId xmlns:a16="http://schemas.microsoft.com/office/drawing/2014/main" val="10003"/>
                  </a:ext>
                </a:extLst>
              </a:tr>
            </a:tbl>
          </a:graphicData>
        </a:graphic>
      </p:graphicFrame>
      <p:graphicFrame>
        <p:nvGraphicFramePr>
          <p:cNvPr id="8" name="Table 8">
            <a:extLst>
              <a:ext uri="{FF2B5EF4-FFF2-40B4-BE49-F238E27FC236}">
                <a16:creationId xmlns:a16="http://schemas.microsoft.com/office/drawing/2014/main" id="{A475738C-2E24-2AEB-1D99-2371A42B33CF}"/>
              </a:ext>
            </a:extLst>
          </p:cNvPr>
          <p:cNvGraphicFramePr>
            <a:graphicFrameLocks noGrp="1"/>
          </p:cNvGraphicFramePr>
          <p:nvPr>
            <p:extLst>
              <p:ext uri="{D42A27DB-BD31-4B8C-83A1-F6EECF244321}">
                <p14:modId xmlns:p14="http://schemas.microsoft.com/office/powerpoint/2010/main" val="1043375662"/>
              </p:ext>
            </p:extLst>
          </p:nvPr>
        </p:nvGraphicFramePr>
        <p:xfrm>
          <a:off x="637706" y="3688959"/>
          <a:ext cx="6675120" cy="2106455"/>
        </p:xfrm>
        <a:graphic>
          <a:graphicData uri="http://schemas.openxmlformats.org/drawingml/2006/table">
            <a:tbl>
              <a:tblPr bandRow="1">
                <a:tableStyleId>{073A0DAA-6AF3-43AB-8588-CEC1D06C72B9}</a:tableStyleId>
              </a:tblPr>
              <a:tblGrid>
                <a:gridCol w="32004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828800">
                  <a:extLst>
                    <a:ext uri="{9D8B030D-6E8A-4147-A177-3AD203B41FA5}">
                      <a16:colId xmlns:a16="http://schemas.microsoft.com/office/drawing/2014/main" val="2266843660"/>
                    </a:ext>
                  </a:extLst>
                </a:gridCol>
              </a:tblGrid>
              <a:tr h="623565">
                <a:tc>
                  <a:txBody>
                    <a:bodyPr/>
                    <a:lstStyle/>
                    <a:p>
                      <a:r>
                        <a:rPr lang="en-US" sz="1700" b="1" dirty="0">
                          <a:solidFill>
                            <a:schemeClr val="bg1"/>
                          </a:solidFill>
                          <a:latin typeface="+mn-lt"/>
                        </a:rPr>
                        <a:t>4 w.e. 11/2/2025</a:t>
                      </a:r>
                    </a:p>
                  </a:txBody>
                  <a:tcPr marL="98458" marR="98458" marT="49229" marB="49229" anchor="ctr">
                    <a:solidFill>
                      <a:srgbClr val="174275"/>
                    </a:solidFill>
                  </a:tcPr>
                </a:tc>
                <a:tc>
                  <a:txBody>
                    <a:bodyPr/>
                    <a:lstStyle/>
                    <a:p>
                      <a:pPr algn="ctr"/>
                      <a:r>
                        <a:rPr lang="en-US" sz="1700" b="1" dirty="0">
                          <a:solidFill>
                            <a:schemeClr val="bg1"/>
                          </a:solidFill>
                          <a:latin typeface="+mn-lt"/>
                        </a:rPr>
                        <a:t>Price per volume</a:t>
                      </a:r>
                    </a:p>
                  </a:txBody>
                  <a:tcPr marL="98458" marR="98458" marT="49229" marB="49229" anchor="ctr">
                    <a:solidFill>
                      <a:srgbClr val="174275"/>
                    </a:solidFill>
                  </a:tcPr>
                </a:tc>
                <a:tc>
                  <a:txBody>
                    <a:bodyPr/>
                    <a:lstStyle/>
                    <a:p>
                      <a:pPr algn="ctr"/>
                      <a:r>
                        <a:rPr lang="en-US" sz="1700" b="1" dirty="0">
                          <a:solidFill>
                            <a:schemeClr val="bg1"/>
                          </a:solidFill>
                          <a:latin typeface="+mn-lt"/>
                        </a:rPr>
                        <a:t>% change vs. YA</a:t>
                      </a:r>
                    </a:p>
                  </a:txBody>
                  <a:tcPr marL="98458" marR="98458" marT="49229" marB="49229" anchor="ctr">
                    <a:solidFill>
                      <a:srgbClr val="174275"/>
                    </a:solidFill>
                  </a:tcPr>
                </a:tc>
                <a:extLst>
                  <a:ext uri="{0D108BD9-81ED-4DB2-BD59-A6C34878D82A}">
                    <a16:rowId xmlns:a16="http://schemas.microsoft.com/office/drawing/2014/main" val="1649090373"/>
                  </a:ext>
                </a:extLst>
              </a:tr>
              <a:tr h="295373">
                <a:tc>
                  <a:txBody>
                    <a:bodyPr/>
                    <a:lstStyle/>
                    <a:p>
                      <a:r>
                        <a:rPr lang="en-US" sz="1300" b="1" dirty="0">
                          <a:latin typeface="+mn-lt"/>
                        </a:rPr>
                        <a:t>Total mushrooms</a:t>
                      </a:r>
                    </a:p>
                  </a:txBody>
                  <a:tcPr marL="98458" marR="98458" marT="49229" marB="49229"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1" u="none" strike="noStrike" kern="1200" cap="none" spc="0" normalizeH="0" baseline="0" noProof="0" dirty="0">
                          <a:ln>
                            <a:noFill/>
                          </a:ln>
                          <a:solidFill>
                            <a:prstClr val="black"/>
                          </a:solidFill>
                          <a:effectLst/>
                          <a:uLnTx/>
                          <a:uFillTx/>
                          <a:latin typeface="+mn-lt"/>
                        </a:rPr>
                        <a:t>$4.54</a:t>
                      </a:r>
                      <a:endParaRPr kumimoji="0" lang="en-US" sz="1300" b="1" i="0" u="none" strike="noStrike" kern="1200" cap="none" spc="0" normalizeH="0" baseline="0" noProof="0" dirty="0">
                        <a:ln>
                          <a:noFill/>
                        </a:ln>
                        <a:solidFill>
                          <a:prstClr val="black"/>
                        </a:solidFill>
                        <a:effectLst/>
                        <a:uLnTx/>
                        <a:uFillTx/>
                        <a:latin typeface="+mn-lt"/>
                        <a:ea typeface="+mn-ea"/>
                        <a:cs typeface="+mn-cs"/>
                      </a:endParaRPr>
                    </a:p>
                  </a:txBody>
                  <a:tcPr marL="8205" marR="8205" marT="820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1" u="none" strike="noStrike" kern="1200" cap="none" spc="0" normalizeH="0" baseline="0" noProof="0" dirty="0">
                          <a:ln>
                            <a:noFill/>
                          </a:ln>
                          <a:solidFill>
                            <a:prstClr val="black"/>
                          </a:solidFill>
                          <a:effectLst/>
                          <a:uLnTx/>
                          <a:uFillTx/>
                          <a:latin typeface="+mn-lt"/>
                        </a:rPr>
                        <a:t>-0.3%</a:t>
                      </a:r>
                      <a:endParaRPr kumimoji="0" lang="en-US" sz="1300" b="1" i="0" u="none" strike="noStrike" kern="1200" cap="none" spc="0" normalizeH="0" baseline="0" noProof="0" dirty="0">
                        <a:ln>
                          <a:noFill/>
                        </a:ln>
                        <a:solidFill>
                          <a:prstClr val="black"/>
                        </a:solidFill>
                        <a:effectLst/>
                        <a:uLnTx/>
                        <a:uFillTx/>
                        <a:latin typeface="+mn-lt"/>
                        <a:ea typeface="+mn-ea"/>
                        <a:cs typeface="+mn-cs"/>
                      </a:endParaRPr>
                    </a:p>
                  </a:txBody>
                  <a:tcPr marL="8205" marR="8205" marT="8205" marB="0" anchor="ctr"/>
                </a:tc>
                <a:extLst>
                  <a:ext uri="{0D108BD9-81ED-4DB2-BD59-A6C34878D82A}">
                    <a16:rowId xmlns:a16="http://schemas.microsoft.com/office/drawing/2014/main" val="10000"/>
                  </a:ext>
                </a:extLst>
              </a:tr>
              <a:tr h="295373">
                <a:tc>
                  <a:txBody>
                    <a:bodyPr/>
                    <a:lstStyle/>
                    <a:p>
                      <a:r>
                        <a:rPr lang="en-US" sz="1300" dirty="0">
                          <a:latin typeface="+mn-lt"/>
                        </a:rPr>
                        <a:t>White mushrooms</a:t>
                      </a:r>
                    </a:p>
                  </a:txBody>
                  <a:tcPr marL="98458" marR="98458" marT="49229" marB="49229"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$4.00</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205" marR="8205" marT="820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rPr>
                        <a:t>+0.7%</a:t>
                      </a:r>
                    </a:p>
                  </a:txBody>
                  <a:tcPr marL="8205" marR="8205" marT="8205" marB="0" anchor="ctr"/>
                </a:tc>
                <a:extLst>
                  <a:ext uri="{0D108BD9-81ED-4DB2-BD59-A6C34878D82A}">
                    <a16:rowId xmlns:a16="http://schemas.microsoft.com/office/drawing/2014/main" val="10001"/>
                  </a:ext>
                </a:extLst>
              </a:tr>
              <a:tr h="295373">
                <a:tc>
                  <a:txBody>
                    <a:bodyPr/>
                    <a:lstStyle/>
                    <a:p>
                      <a:r>
                        <a:rPr lang="en-US" sz="1300" dirty="0">
                          <a:latin typeface="+mn-lt"/>
                        </a:rPr>
                        <a:t>Crimini mushrooms</a:t>
                      </a:r>
                    </a:p>
                  </a:txBody>
                  <a:tcPr marL="98458" marR="98458" marT="49229" marB="49229"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$4.53</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205" marR="8205" marT="820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rPr>
                        <a:t>-1.7%</a:t>
                      </a:r>
                    </a:p>
                  </a:txBody>
                  <a:tcPr marL="8205" marR="8205" marT="8205" marB="0" anchor="ctr"/>
                </a:tc>
                <a:extLst>
                  <a:ext uri="{0D108BD9-81ED-4DB2-BD59-A6C34878D82A}">
                    <a16:rowId xmlns:a16="http://schemas.microsoft.com/office/drawing/2014/main" val="4228362324"/>
                  </a:ext>
                </a:extLst>
              </a:tr>
              <a:tr h="295373">
                <a:tc>
                  <a:txBody>
                    <a:bodyPr/>
                    <a:lstStyle/>
                    <a:p>
                      <a:r>
                        <a:rPr lang="en-US" sz="1300" dirty="0">
                          <a:latin typeface="+mn-lt"/>
                        </a:rPr>
                        <a:t>Portabella mushrooms</a:t>
                      </a:r>
                    </a:p>
                  </a:txBody>
                  <a:tcPr marL="98458" marR="98458" marT="49229" marB="49229"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$5.18</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205" marR="8205" marT="820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rPr>
                        <a:t>-0.1%</a:t>
                      </a:r>
                    </a:p>
                  </a:txBody>
                  <a:tcPr marL="8205" marR="8205" marT="8205" marB="0" anchor="ctr"/>
                </a:tc>
                <a:extLst>
                  <a:ext uri="{0D108BD9-81ED-4DB2-BD59-A6C34878D82A}">
                    <a16:rowId xmlns:a16="http://schemas.microsoft.com/office/drawing/2014/main" val="10002"/>
                  </a:ext>
                </a:extLst>
              </a:tr>
              <a:tr h="295373">
                <a:tc>
                  <a:txBody>
                    <a:bodyPr/>
                    <a:lstStyle/>
                    <a:p>
                      <a:r>
                        <a:rPr lang="en-US" sz="1300" dirty="0">
                          <a:latin typeface="+mn-lt"/>
                        </a:rPr>
                        <a:t>Specialty mushrooms</a:t>
                      </a:r>
                    </a:p>
                  </a:txBody>
                  <a:tcPr marL="98458" marR="98458" marT="49229" marB="49229"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u="none" strike="noStrike" kern="1200" cap="none" spc="0" normalizeH="0" baseline="0" noProof="0" dirty="0">
                          <a:ln>
                            <a:noFill/>
                          </a:ln>
                          <a:solidFill>
                            <a:prstClr val="black"/>
                          </a:solidFill>
                          <a:effectLst/>
                          <a:uLnTx/>
                          <a:uFillTx/>
                          <a:latin typeface="+mn-lt"/>
                        </a:rPr>
                        <a:t>$13.34</a:t>
                      </a:r>
                      <a:endParaRPr kumimoji="0" lang="en-US" sz="1300" b="0" i="0" u="none" strike="noStrike" kern="1200" cap="none" spc="0" normalizeH="0" baseline="0" noProof="0" dirty="0">
                        <a:ln>
                          <a:noFill/>
                        </a:ln>
                        <a:solidFill>
                          <a:prstClr val="black"/>
                        </a:solidFill>
                        <a:effectLst/>
                        <a:uLnTx/>
                        <a:uFillTx/>
                        <a:latin typeface="+mn-lt"/>
                        <a:ea typeface="+mn-ea"/>
                        <a:cs typeface="+mn-cs"/>
                      </a:endParaRPr>
                    </a:p>
                  </a:txBody>
                  <a:tcPr marL="8205" marR="8205" marT="820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ptos" panose="02110004020202020204"/>
                          <a:ea typeface="+mn-ea"/>
                          <a:cs typeface="+mn-cs"/>
                        </a:rPr>
                        <a:t>-3.7%</a:t>
                      </a:r>
                    </a:p>
                  </a:txBody>
                  <a:tcPr marL="8205" marR="8205" marT="8205" marB="0" anchor="ct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EC322F43-9F3B-9DE8-14CA-5A9371FB7F59}"/>
              </a:ext>
            </a:extLst>
          </p:cNvPr>
          <p:cNvSpPr txBox="1"/>
          <p:nvPr/>
        </p:nvSpPr>
        <p:spPr>
          <a:xfrm>
            <a:off x="637705" y="5908891"/>
            <a:ext cx="10888075" cy="307777"/>
          </a:xfrm>
          <a:prstGeom prst="rect">
            <a:avLst/>
          </a:prstGeom>
          <a:noFill/>
        </p:spPr>
        <p:txBody>
          <a:bodyPr wrap="square">
            <a:spAutoFit/>
          </a:bodyPr>
          <a:lstStyle/>
          <a:p>
            <a:r>
              <a:rPr lang="en-US" sz="1400" dirty="0">
                <a:latin typeface="Aptos" panose="020B0004020202020204" pitchFamily="34" charset="0"/>
              </a:rPr>
              <a:t>Specialty mushrooms include, shiitake, oyster, enoki, chanterelle, trumpet, lion’s mane, etc.</a:t>
            </a:r>
          </a:p>
        </p:txBody>
      </p:sp>
      <p:sp>
        <p:nvSpPr>
          <p:cNvPr id="5" name="Slide Number Placeholder 4">
            <a:extLst>
              <a:ext uri="{FF2B5EF4-FFF2-40B4-BE49-F238E27FC236}">
                <a16:creationId xmlns:a16="http://schemas.microsoft.com/office/drawing/2014/main" id="{21DC8CA4-3CE2-2DDB-F3D8-05B9156BE712}"/>
              </a:ext>
            </a:extLst>
          </p:cNvPr>
          <p:cNvSpPr>
            <a:spLocks noGrp="1"/>
          </p:cNvSpPr>
          <p:nvPr>
            <p:ph type="sldNum" sz="quarter" idx="12"/>
          </p:nvPr>
        </p:nvSpPr>
        <p:spPr/>
        <p:txBody>
          <a:bodyPr/>
          <a:lstStyle/>
          <a:p>
            <a:fld id="{EFE71E98-A417-4ECC-ACEB-C0490C20DB04}" type="slidenum">
              <a:rPr lang="en-US" smtClean="0"/>
              <a:t>10</a:t>
            </a:fld>
            <a:endParaRPr lang="en-US" dirty="0"/>
          </a:p>
        </p:txBody>
      </p:sp>
    </p:spTree>
    <p:extLst>
      <p:ext uri="{BB962C8B-B14F-4D97-AF65-F5344CB8AC3E}">
        <p14:creationId xmlns:p14="http://schemas.microsoft.com/office/powerpoint/2010/main" val="256653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8BA4F-D130-BE01-2E21-366C487457D9}"/>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D0DBE8C2-4AB0-8B67-3769-17813169F02B}"/>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F47FF24-2476-6B1A-6AFD-068A718959C6}"/>
              </a:ext>
            </a:extLst>
          </p:cNvPr>
          <p:cNvSpPr txBox="1"/>
          <p:nvPr/>
        </p:nvSpPr>
        <p:spPr>
          <a:xfrm>
            <a:off x="1057672" y="209104"/>
            <a:ext cx="10019631"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Mushroom dollar, unit, volume sales</a:t>
            </a:r>
          </a:p>
        </p:txBody>
      </p:sp>
      <p:pic>
        <p:nvPicPr>
          <p:cNvPr id="3" name="Picture 2" descr="A blue and black logo&#10;&#10;AI-generated content may be incorrect.">
            <a:extLst>
              <a:ext uri="{FF2B5EF4-FFF2-40B4-BE49-F238E27FC236}">
                <a16:creationId xmlns:a16="http://schemas.microsoft.com/office/drawing/2014/main" id="{79D4BF3F-0A9B-43CD-EAD1-9634A54C015B}"/>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CA1EA976-30E8-E5AD-5760-8B5F266FB7B6}"/>
              </a:ext>
            </a:extLst>
          </p:cNvPr>
          <p:cNvSpPr txBox="1"/>
          <p:nvPr/>
        </p:nvSpPr>
        <p:spPr>
          <a:xfrm>
            <a:off x="964060" y="1225689"/>
            <a:ext cx="10263878" cy="754502"/>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A switch to larger pack sizes led to slightly lower declines in dollars and volume than units in the four-week period.</a:t>
            </a:r>
          </a:p>
        </p:txBody>
      </p:sp>
      <p:sp>
        <p:nvSpPr>
          <p:cNvPr id="2" name="TextBox 1">
            <a:extLst>
              <a:ext uri="{FF2B5EF4-FFF2-40B4-BE49-F238E27FC236}">
                <a16:creationId xmlns:a16="http://schemas.microsoft.com/office/drawing/2014/main" id="{89A6195E-16F5-AF40-537B-4D7A98A83F1A}"/>
              </a:ext>
            </a:extLst>
          </p:cNvPr>
          <p:cNvSpPr txBox="1"/>
          <p:nvPr/>
        </p:nvSpPr>
        <p:spPr>
          <a:xfrm>
            <a:off x="637708" y="6402675"/>
            <a:ext cx="4176143"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ending 11/2/2025</a:t>
            </a:r>
          </a:p>
        </p:txBody>
      </p:sp>
      <p:sp>
        <p:nvSpPr>
          <p:cNvPr id="5" name="Content Placeholder 2">
            <a:extLst>
              <a:ext uri="{FF2B5EF4-FFF2-40B4-BE49-F238E27FC236}">
                <a16:creationId xmlns:a16="http://schemas.microsoft.com/office/drawing/2014/main" id="{12038377-5B4E-5EAB-825E-CD3F461C3158}"/>
              </a:ext>
            </a:extLst>
          </p:cNvPr>
          <p:cNvSpPr>
            <a:spLocks noGrp="1"/>
          </p:cNvSpPr>
          <p:nvPr>
            <p:ph idx="1"/>
          </p:nvPr>
        </p:nvSpPr>
        <p:spPr>
          <a:xfrm>
            <a:off x="962446" y="2409208"/>
            <a:ext cx="4993512" cy="2884934"/>
          </a:xfrm>
        </p:spPr>
        <p:txBody>
          <a:bodyPr>
            <a:normAutofit lnSpcReduction="10000"/>
          </a:bodyPr>
          <a:lstStyle/>
          <a:p>
            <a:pPr>
              <a:buNone/>
            </a:pPr>
            <a:r>
              <a:rPr lang="en-US" dirty="0">
                <a:latin typeface="Aptos" panose="020B0004020202020204" pitchFamily="34" charset="0"/>
              </a:rPr>
              <a:t>4 w.e. 11/2/2025 dollars</a:t>
            </a:r>
          </a:p>
          <a:p>
            <a:pPr>
              <a:buNone/>
            </a:pPr>
            <a:r>
              <a:rPr lang="en-US" sz="4400" b="1" dirty="0">
                <a:solidFill>
                  <a:srgbClr val="174275"/>
                </a:solidFill>
                <a:latin typeface="Aptos" panose="020B0004020202020204" pitchFamily="34" charset="0"/>
              </a:rPr>
              <a:t>$107.6M</a:t>
            </a:r>
          </a:p>
          <a:p>
            <a:pPr>
              <a:buNone/>
            </a:pPr>
            <a:endParaRPr lang="en-US" dirty="0">
              <a:latin typeface="Aptos" panose="020B0004020202020204" pitchFamily="34" charset="0"/>
            </a:endParaRPr>
          </a:p>
          <a:p>
            <a:pPr>
              <a:buNone/>
            </a:pPr>
            <a:r>
              <a:rPr lang="en-US" dirty="0">
                <a:latin typeface="Aptos" panose="020B0004020202020204" pitchFamily="34" charset="0"/>
              </a:rPr>
              <a:t>volume (lbs)</a:t>
            </a:r>
          </a:p>
          <a:p>
            <a:pPr>
              <a:buNone/>
            </a:pPr>
            <a:r>
              <a:rPr lang="en-US" sz="4000" b="1" dirty="0">
                <a:solidFill>
                  <a:srgbClr val="174275"/>
                </a:solidFill>
                <a:latin typeface="Aptos" panose="020B0004020202020204" pitchFamily="34" charset="0"/>
              </a:rPr>
              <a:t>23.7M</a:t>
            </a:r>
            <a:endParaRPr lang="en-US" dirty="0">
              <a:solidFill>
                <a:srgbClr val="174275"/>
              </a:solidFill>
              <a:latin typeface="Aptos" panose="020B0004020202020204" pitchFamily="34" charset="0"/>
            </a:endParaRPr>
          </a:p>
        </p:txBody>
      </p:sp>
      <p:pic>
        <p:nvPicPr>
          <p:cNvPr id="8" name="Picture 7">
            <a:extLst>
              <a:ext uri="{FF2B5EF4-FFF2-40B4-BE49-F238E27FC236}">
                <a16:creationId xmlns:a16="http://schemas.microsoft.com/office/drawing/2014/main" id="{F8AFFBA2-AB5F-10E2-CC33-C504D7CDA4F4}"/>
              </a:ext>
            </a:extLst>
          </p:cNvPr>
          <p:cNvPicPr>
            <a:picLocks noChangeAspect="1"/>
          </p:cNvPicPr>
          <p:nvPr/>
        </p:nvPicPr>
        <p:blipFill>
          <a:blip r:embed="rId4"/>
          <a:stretch>
            <a:fillRect/>
          </a:stretch>
        </p:blipFill>
        <p:spPr>
          <a:xfrm>
            <a:off x="9554480" y="2491041"/>
            <a:ext cx="2121352" cy="2281790"/>
          </a:xfrm>
          <a:prstGeom prst="rect">
            <a:avLst/>
          </a:prstGeom>
        </p:spPr>
      </p:pic>
      <p:pic>
        <p:nvPicPr>
          <p:cNvPr id="9" name="Picture 8">
            <a:extLst>
              <a:ext uri="{FF2B5EF4-FFF2-40B4-BE49-F238E27FC236}">
                <a16:creationId xmlns:a16="http://schemas.microsoft.com/office/drawing/2014/main" id="{C0A7FA6A-D0BB-38BF-29F7-19892C8B0C6F}"/>
              </a:ext>
            </a:extLst>
          </p:cNvPr>
          <p:cNvPicPr>
            <a:picLocks noChangeAspect="1"/>
          </p:cNvPicPr>
          <p:nvPr/>
        </p:nvPicPr>
        <p:blipFill>
          <a:blip r:embed="rId4"/>
          <a:stretch>
            <a:fillRect/>
          </a:stretch>
        </p:blipFill>
        <p:spPr>
          <a:xfrm>
            <a:off x="7282307" y="2491041"/>
            <a:ext cx="2121352" cy="2281790"/>
          </a:xfrm>
          <a:prstGeom prst="rect">
            <a:avLst/>
          </a:prstGeom>
        </p:spPr>
      </p:pic>
      <p:pic>
        <p:nvPicPr>
          <p:cNvPr id="10" name="Picture 9">
            <a:extLst>
              <a:ext uri="{FF2B5EF4-FFF2-40B4-BE49-F238E27FC236}">
                <a16:creationId xmlns:a16="http://schemas.microsoft.com/office/drawing/2014/main" id="{03D1DDE3-774D-8D52-C440-E8323DE610FB}"/>
              </a:ext>
            </a:extLst>
          </p:cNvPr>
          <p:cNvPicPr>
            <a:picLocks noChangeAspect="1"/>
          </p:cNvPicPr>
          <p:nvPr/>
        </p:nvPicPr>
        <p:blipFill>
          <a:blip r:embed="rId4"/>
          <a:stretch>
            <a:fillRect/>
          </a:stretch>
        </p:blipFill>
        <p:spPr>
          <a:xfrm>
            <a:off x="5006304" y="2491041"/>
            <a:ext cx="2121352" cy="2281790"/>
          </a:xfrm>
          <a:prstGeom prst="rect">
            <a:avLst/>
          </a:prstGeom>
        </p:spPr>
      </p:pic>
      <p:sp>
        <p:nvSpPr>
          <p:cNvPr id="11" name="TextBox 10">
            <a:extLst>
              <a:ext uri="{FF2B5EF4-FFF2-40B4-BE49-F238E27FC236}">
                <a16:creationId xmlns:a16="http://schemas.microsoft.com/office/drawing/2014/main" id="{9EFAC062-BCE4-8C44-E036-64A91C4224C6}"/>
              </a:ext>
            </a:extLst>
          </p:cNvPr>
          <p:cNvSpPr txBox="1"/>
          <p:nvPr/>
        </p:nvSpPr>
        <p:spPr>
          <a:xfrm>
            <a:off x="5365368" y="3223409"/>
            <a:ext cx="1440160" cy="461665"/>
          </a:xfrm>
          <a:prstGeom prst="rect">
            <a:avLst/>
          </a:prstGeom>
          <a:noFill/>
        </p:spPr>
        <p:txBody>
          <a:bodyPr wrap="square" rtlCol="0">
            <a:spAutoFit/>
          </a:bodyPr>
          <a:lstStyle/>
          <a:p>
            <a:pPr algn="ctr"/>
            <a:r>
              <a:rPr lang="en-US" sz="1200" b="1" dirty="0">
                <a:solidFill>
                  <a:schemeClr val="bg1"/>
                </a:solidFill>
                <a:latin typeface="Aptos" panose="020B0004020202020204" pitchFamily="34" charset="0"/>
              </a:rPr>
              <a:t>Dollar </a:t>
            </a:r>
            <a:br>
              <a:rPr lang="en-US" sz="1200" b="1" dirty="0">
                <a:solidFill>
                  <a:schemeClr val="bg1"/>
                </a:solidFill>
                <a:latin typeface="Aptos" panose="020B0004020202020204" pitchFamily="34" charset="0"/>
              </a:rPr>
            </a:br>
            <a:r>
              <a:rPr lang="en-US" sz="1200" dirty="0">
                <a:solidFill>
                  <a:schemeClr val="bg1"/>
                </a:solidFill>
                <a:latin typeface="Aptos" panose="020B0004020202020204" pitchFamily="34" charset="0"/>
              </a:rPr>
              <a:t>growth vs. YA</a:t>
            </a:r>
          </a:p>
        </p:txBody>
      </p:sp>
      <p:sp>
        <p:nvSpPr>
          <p:cNvPr id="12" name="TextBox 11">
            <a:extLst>
              <a:ext uri="{FF2B5EF4-FFF2-40B4-BE49-F238E27FC236}">
                <a16:creationId xmlns:a16="http://schemas.microsoft.com/office/drawing/2014/main" id="{2AB08E82-2656-84D4-C1AC-C593F5B273EA}"/>
              </a:ext>
            </a:extLst>
          </p:cNvPr>
          <p:cNvSpPr txBox="1"/>
          <p:nvPr/>
        </p:nvSpPr>
        <p:spPr>
          <a:xfrm>
            <a:off x="7641834" y="3223408"/>
            <a:ext cx="1440160" cy="461665"/>
          </a:xfrm>
          <a:prstGeom prst="rect">
            <a:avLst/>
          </a:prstGeom>
          <a:noFill/>
        </p:spPr>
        <p:txBody>
          <a:bodyPr wrap="square" rtlCol="0">
            <a:spAutoFit/>
          </a:bodyPr>
          <a:lstStyle/>
          <a:p>
            <a:pPr algn="ctr"/>
            <a:r>
              <a:rPr lang="en-US" sz="1200" b="1" dirty="0">
                <a:solidFill>
                  <a:schemeClr val="bg1"/>
                </a:solidFill>
                <a:latin typeface="Aptos" panose="020B0004020202020204" pitchFamily="34" charset="0"/>
              </a:rPr>
              <a:t>Unit </a:t>
            </a:r>
          </a:p>
          <a:p>
            <a:pPr algn="ctr"/>
            <a:r>
              <a:rPr lang="en-US" sz="1200" dirty="0">
                <a:solidFill>
                  <a:schemeClr val="bg1"/>
                </a:solidFill>
                <a:latin typeface="Aptos" panose="020B0004020202020204" pitchFamily="34" charset="0"/>
              </a:rPr>
              <a:t>growth vs. YA</a:t>
            </a:r>
          </a:p>
        </p:txBody>
      </p:sp>
      <p:sp>
        <p:nvSpPr>
          <p:cNvPr id="13" name="TextBox 12">
            <a:extLst>
              <a:ext uri="{FF2B5EF4-FFF2-40B4-BE49-F238E27FC236}">
                <a16:creationId xmlns:a16="http://schemas.microsoft.com/office/drawing/2014/main" id="{84DDCC80-9DA2-8CE3-4AEB-045905B94B7F}"/>
              </a:ext>
            </a:extLst>
          </p:cNvPr>
          <p:cNvSpPr txBox="1"/>
          <p:nvPr/>
        </p:nvSpPr>
        <p:spPr>
          <a:xfrm>
            <a:off x="9908413" y="3224198"/>
            <a:ext cx="1440160" cy="461665"/>
          </a:xfrm>
          <a:prstGeom prst="rect">
            <a:avLst/>
          </a:prstGeom>
          <a:noFill/>
        </p:spPr>
        <p:txBody>
          <a:bodyPr wrap="square" rtlCol="0">
            <a:spAutoFit/>
          </a:bodyPr>
          <a:lstStyle/>
          <a:p>
            <a:pPr algn="ctr"/>
            <a:r>
              <a:rPr lang="en-US" sz="1200" b="1" dirty="0">
                <a:solidFill>
                  <a:schemeClr val="bg1"/>
                </a:solidFill>
                <a:latin typeface="Aptos" panose="020B0004020202020204" pitchFamily="34" charset="0"/>
              </a:rPr>
              <a:t>Volume</a:t>
            </a:r>
            <a:br>
              <a:rPr lang="en-US" sz="1200" dirty="0">
                <a:solidFill>
                  <a:schemeClr val="bg1"/>
                </a:solidFill>
                <a:latin typeface="Aptos" panose="020B0004020202020204" pitchFamily="34" charset="0"/>
              </a:rPr>
            </a:br>
            <a:r>
              <a:rPr lang="en-US" sz="1200" dirty="0">
                <a:solidFill>
                  <a:schemeClr val="bg1"/>
                </a:solidFill>
                <a:latin typeface="Aptos" panose="020B0004020202020204" pitchFamily="34" charset="0"/>
              </a:rPr>
              <a:t>growth vs. YA</a:t>
            </a:r>
          </a:p>
        </p:txBody>
      </p:sp>
      <p:sp>
        <p:nvSpPr>
          <p:cNvPr id="14" name="TextBox 13">
            <a:extLst>
              <a:ext uri="{FF2B5EF4-FFF2-40B4-BE49-F238E27FC236}">
                <a16:creationId xmlns:a16="http://schemas.microsoft.com/office/drawing/2014/main" id="{9B638F63-10F2-A0F3-AFD6-C67BECB884D6}"/>
              </a:ext>
            </a:extLst>
          </p:cNvPr>
          <p:cNvSpPr txBox="1"/>
          <p:nvPr/>
        </p:nvSpPr>
        <p:spPr>
          <a:xfrm>
            <a:off x="5457712" y="2723536"/>
            <a:ext cx="1255472" cy="584775"/>
          </a:xfrm>
          <a:prstGeom prst="rect">
            <a:avLst/>
          </a:prstGeom>
          <a:noFill/>
        </p:spPr>
        <p:txBody>
          <a:bodyPr wrap="none" rtlCol="0">
            <a:spAutoFit/>
          </a:bodyPr>
          <a:lstStyle/>
          <a:p>
            <a:r>
              <a:rPr lang="en-US" sz="3200" b="1" dirty="0">
                <a:solidFill>
                  <a:schemeClr val="bg1"/>
                </a:solidFill>
                <a:latin typeface="Aptos" panose="020B0004020202020204" pitchFamily="34" charset="0"/>
              </a:rPr>
              <a:t>-4.2%</a:t>
            </a:r>
          </a:p>
        </p:txBody>
      </p:sp>
      <p:sp>
        <p:nvSpPr>
          <p:cNvPr id="15" name="TextBox 14">
            <a:extLst>
              <a:ext uri="{FF2B5EF4-FFF2-40B4-BE49-F238E27FC236}">
                <a16:creationId xmlns:a16="http://schemas.microsoft.com/office/drawing/2014/main" id="{B487277A-5F53-92EB-D241-EDA22E2B5E77}"/>
              </a:ext>
            </a:extLst>
          </p:cNvPr>
          <p:cNvSpPr txBox="1"/>
          <p:nvPr/>
        </p:nvSpPr>
        <p:spPr>
          <a:xfrm>
            <a:off x="7754793" y="2735667"/>
            <a:ext cx="1255472" cy="584775"/>
          </a:xfrm>
          <a:prstGeom prst="rect">
            <a:avLst/>
          </a:prstGeom>
          <a:noFill/>
        </p:spPr>
        <p:txBody>
          <a:bodyPr wrap="none" rtlCol="0">
            <a:spAutoFit/>
          </a:bodyPr>
          <a:lstStyle/>
          <a:p>
            <a:r>
              <a:rPr lang="en-US" sz="3200" b="1" dirty="0">
                <a:solidFill>
                  <a:schemeClr val="bg1"/>
                </a:solidFill>
                <a:latin typeface="Aptos" panose="020B0004020202020204" pitchFamily="34" charset="0"/>
              </a:rPr>
              <a:t>-5.1%</a:t>
            </a:r>
          </a:p>
        </p:txBody>
      </p:sp>
      <p:sp>
        <p:nvSpPr>
          <p:cNvPr id="16" name="TextBox 15">
            <a:extLst>
              <a:ext uri="{FF2B5EF4-FFF2-40B4-BE49-F238E27FC236}">
                <a16:creationId xmlns:a16="http://schemas.microsoft.com/office/drawing/2014/main" id="{F839B2D2-0562-5FC0-AE20-67A5D481B3B2}"/>
              </a:ext>
            </a:extLst>
          </p:cNvPr>
          <p:cNvSpPr txBox="1"/>
          <p:nvPr/>
        </p:nvSpPr>
        <p:spPr>
          <a:xfrm>
            <a:off x="10000757" y="2735667"/>
            <a:ext cx="1255472" cy="584775"/>
          </a:xfrm>
          <a:prstGeom prst="rect">
            <a:avLst/>
          </a:prstGeom>
          <a:noFill/>
        </p:spPr>
        <p:txBody>
          <a:bodyPr wrap="none" rtlCol="0">
            <a:spAutoFit/>
          </a:bodyPr>
          <a:lstStyle/>
          <a:p>
            <a:r>
              <a:rPr lang="en-US" sz="3200" b="1" dirty="0">
                <a:solidFill>
                  <a:schemeClr val="bg1"/>
                </a:solidFill>
                <a:latin typeface="Aptos" panose="020B0004020202020204" pitchFamily="34" charset="0"/>
              </a:rPr>
              <a:t>-4.0%</a:t>
            </a:r>
          </a:p>
        </p:txBody>
      </p:sp>
      <p:sp>
        <p:nvSpPr>
          <p:cNvPr id="17" name="TextBox 16">
            <a:extLst>
              <a:ext uri="{FF2B5EF4-FFF2-40B4-BE49-F238E27FC236}">
                <a16:creationId xmlns:a16="http://schemas.microsoft.com/office/drawing/2014/main" id="{879B3339-623E-8DA8-3DCA-614AFDEBE521}"/>
              </a:ext>
            </a:extLst>
          </p:cNvPr>
          <p:cNvSpPr txBox="1"/>
          <p:nvPr/>
        </p:nvSpPr>
        <p:spPr>
          <a:xfrm>
            <a:off x="5160956" y="4699223"/>
            <a:ext cx="1852302" cy="461665"/>
          </a:xfrm>
          <a:prstGeom prst="rect">
            <a:avLst/>
          </a:prstGeom>
          <a:noFill/>
        </p:spPr>
        <p:txBody>
          <a:bodyPr wrap="none" rtlCol="0">
            <a:spAutoFit/>
          </a:bodyPr>
          <a:lstStyle/>
          <a:p>
            <a:pPr algn="ctr"/>
            <a:r>
              <a:rPr lang="en-US" sz="2400" b="1" dirty="0">
                <a:solidFill>
                  <a:srgbClr val="174275"/>
                </a:solidFill>
                <a:latin typeface="Aptos" panose="020B0004020202020204" pitchFamily="34" charset="0"/>
              </a:rPr>
              <a:t>-8.8% </a:t>
            </a:r>
            <a:r>
              <a:rPr lang="en-US" dirty="0">
                <a:solidFill>
                  <a:srgbClr val="174275"/>
                </a:solidFill>
                <a:latin typeface="Aptos" panose="020B0004020202020204" pitchFamily="34" charset="0"/>
              </a:rPr>
              <a:t>vs. 3YA</a:t>
            </a:r>
          </a:p>
        </p:txBody>
      </p:sp>
      <p:sp>
        <p:nvSpPr>
          <p:cNvPr id="18" name="TextBox 17">
            <a:extLst>
              <a:ext uri="{FF2B5EF4-FFF2-40B4-BE49-F238E27FC236}">
                <a16:creationId xmlns:a16="http://schemas.microsoft.com/office/drawing/2014/main" id="{538F9250-62E0-7111-8E86-B7D958F2F0C5}"/>
              </a:ext>
            </a:extLst>
          </p:cNvPr>
          <p:cNvSpPr txBox="1"/>
          <p:nvPr/>
        </p:nvSpPr>
        <p:spPr>
          <a:xfrm>
            <a:off x="7331072" y="4699223"/>
            <a:ext cx="2023824" cy="461665"/>
          </a:xfrm>
          <a:prstGeom prst="rect">
            <a:avLst/>
          </a:prstGeom>
          <a:noFill/>
        </p:spPr>
        <p:txBody>
          <a:bodyPr wrap="none" rtlCol="0">
            <a:spAutoFit/>
          </a:bodyPr>
          <a:lstStyle/>
          <a:p>
            <a:pPr algn="ctr"/>
            <a:r>
              <a:rPr lang="en-US" sz="2400" b="1" dirty="0">
                <a:solidFill>
                  <a:srgbClr val="174275"/>
                </a:solidFill>
                <a:latin typeface="Aptos" panose="020B0004020202020204" pitchFamily="34" charset="0"/>
              </a:rPr>
              <a:t>-10.6% </a:t>
            </a:r>
            <a:r>
              <a:rPr lang="en-US" dirty="0">
                <a:solidFill>
                  <a:srgbClr val="174275"/>
                </a:solidFill>
                <a:latin typeface="Aptos" panose="020B0004020202020204" pitchFamily="34" charset="0"/>
              </a:rPr>
              <a:t>vs. 3YA</a:t>
            </a:r>
          </a:p>
        </p:txBody>
      </p:sp>
      <p:sp>
        <p:nvSpPr>
          <p:cNvPr id="19" name="TextBox 18">
            <a:extLst>
              <a:ext uri="{FF2B5EF4-FFF2-40B4-BE49-F238E27FC236}">
                <a16:creationId xmlns:a16="http://schemas.microsoft.com/office/drawing/2014/main" id="{23D64A4A-89CA-AEAE-E265-99C7264330C8}"/>
              </a:ext>
            </a:extLst>
          </p:cNvPr>
          <p:cNvSpPr txBox="1"/>
          <p:nvPr/>
        </p:nvSpPr>
        <p:spPr>
          <a:xfrm>
            <a:off x="9689006" y="4699222"/>
            <a:ext cx="1852302" cy="461665"/>
          </a:xfrm>
          <a:prstGeom prst="rect">
            <a:avLst/>
          </a:prstGeom>
          <a:noFill/>
        </p:spPr>
        <p:txBody>
          <a:bodyPr wrap="none" rtlCol="0">
            <a:spAutoFit/>
          </a:bodyPr>
          <a:lstStyle/>
          <a:p>
            <a:pPr algn="ctr"/>
            <a:r>
              <a:rPr lang="en-US" sz="2400" b="1" dirty="0">
                <a:solidFill>
                  <a:srgbClr val="174275"/>
                </a:solidFill>
                <a:latin typeface="Aptos" panose="020B0004020202020204" pitchFamily="34" charset="0"/>
              </a:rPr>
              <a:t>-8.9% </a:t>
            </a:r>
            <a:r>
              <a:rPr lang="en-US" dirty="0">
                <a:solidFill>
                  <a:srgbClr val="174275"/>
                </a:solidFill>
                <a:latin typeface="Aptos" panose="020B0004020202020204" pitchFamily="34" charset="0"/>
              </a:rPr>
              <a:t>vs. 3YA</a:t>
            </a:r>
          </a:p>
        </p:txBody>
      </p:sp>
      <p:sp>
        <p:nvSpPr>
          <p:cNvPr id="7" name="Slide Number Placeholder 6">
            <a:extLst>
              <a:ext uri="{FF2B5EF4-FFF2-40B4-BE49-F238E27FC236}">
                <a16:creationId xmlns:a16="http://schemas.microsoft.com/office/drawing/2014/main" id="{02DFDF2F-49F4-BAD1-0614-252AD5A518B7}"/>
              </a:ext>
            </a:extLst>
          </p:cNvPr>
          <p:cNvSpPr>
            <a:spLocks noGrp="1"/>
          </p:cNvSpPr>
          <p:nvPr>
            <p:ph type="sldNum" sz="quarter" idx="12"/>
          </p:nvPr>
        </p:nvSpPr>
        <p:spPr/>
        <p:txBody>
          <a:bodyPr/>
          <a:lstStyle/>
          <a:p>
            <a:fld id="{EFE71E98-A417-4ECC-ACEB-C0490C20DB04}" type="slidenum">
              <a:rPr lang="en-US" smtClean="0"/>
              <a:t>11</a:t>
            </a:fld>
            <a:endParaRPr lang="en-US" dirty="0"/>
          </a:p>
        </p:txBody>
      </p:sp>
    </p:spTree>
    <p:extLst>
      <p:ext uri="{BB962C8B-B14F-4D97-AF65-F5344CB8AC3E}">
        <p14:creationId xmlns:p14="http://schemas.microsoft.com/office/powerpoint/2010/main" val="278441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2C5B1-090B-1141-8AB6-45D29FD28054}"/>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4A966E8B-66EA-4FE7-932A-C6BE8EA46EB9}"/>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1C2BFB9-1EB3-1A13-A49A-DAA6E6A24536}"/>
              </a:ext>
            </a:extLst>
          </p:cNvPr>
          <p:cNvSpPr txBox="1"/>
          <p:nvPr/>
        </p:nvSpPr>
        <p:spPr>
          <a:xfrm>
            <a:off x="1057672" y="209104"/>
            <a:ext cx="10607106"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Vegetables and mushroom pound sales vs. YA </a:t>
            </a:r>
          </a:p>
        </p:txBody>
      </p:sp>
      <p:pic>
        <p:nvPicPr>
          <p:cNvPr id="3" name="Picture 2" descr="A blue and black logo&#10;&#10;AI-generated content may be incorrect.">
            <a:extLst>
              <a:ext uri="{FF2B5EF4-FFF2-40B4-BE49-F238E27FC236}">
                <a16:creationId xmlns:a16="http://schemas.microsoft.com/office/drawing/2014/main" id="{FF25F4E1-B869-806F-D4EC-18566D3C3874}"/>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06808394-4F6E-9523-8ABA-C6C0DB347F92}"/>
              </a:ext>
            </a:extLst>
          </p:cNvPr>
          <p:cNvSpPr txBox="1"/>
          <p:nvPr/>
        </p:nvSpPr>
        <p:spPr>
          <a:xfrm>
            <a:off x="1057672" y="1134768"/>
            <a:ext cx="10263878" cy="754502"/>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After trending down for many months, vegetable sales increased in October. However, this was largely driven by pumpkin sales versus core vegetables.</a:t>
            </a:r>
          </a:p>
        </p:txBody>
      </p:sp>
      <p:sp>
        <p:nvSpPr>
          <p:cNvPr id="2" name="TextBox 1">
            <a:extLst>
              <a:ext uri="{FF2B5EF4-FFF2-40B4-BE49-F238E27FC236}">
                <a16:creationId xmlns:a16="http://schemas.microsoft.com/office/drawing/2014/main" id="{6F088147-84FA-DE0A-FC1B-9F03240EA21A}"/>
              </a:ext>
            </a:extLst>
          </p:cNvPr>
          <p:cNvSpPr txBox="1"/>
          <p:nvPr/>
        </p:nvSpPr>
        <p:spPr>
          <a:xfrm>
            <a:off x="637708" y="6402675"/>
            <a:ext cx="3886000"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2020 -w.e. 11/2/2025</a:t>
            </a:r>
          </a:p>
        </p:txBody>
      </p:sp>
      <p:graphicFrame>
        <p:nvGraphicFramePr>
          <p:cNvPr id="21" name="Tijdelijke aanduiding voor inhoud 6">
            <a:extLst>
              <a:ext uri="{FF2B5EF4-FFF2-40B4-BE49-F238E27FC236}">
                <a16:creationId xmlns:a16="http://schemas.microsoft.com/office/drawing/2014/main" id="{51964B97-4238-9342-6188-050B0352E8CC}"/>
              </a:ext>
            </a:extLst>
          </p:cNvPr>
          <p:cNvGraphicFramePr>
            <a:graphicFrameLocks noGrp="1"/>
          </p:cNvGraphicFramePr>
          <p:nvPr>
            <p:ph idx="1"/>
            <p:extLst>
              <p:ext uri="{D42A27DB-BD31-4B8C-83A1-F6EECF244321}">
                <p14:modId xmlns:p14="http://schemas.microsoft.com/office/powerpoint/2010/main" val="3190881033"/>
              </p:ext>
            </p:extLst>
          </p:nvPr>
        </p:nvGraphicFramePr>
        <p:xfrm>
          <a:off x="637708" y="1889270"/>
          <a:ext cx="11292692" cy="400284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a:extLst>
              <a:ext uri="{FF2B5EF4-FFF2-40B4-BE49-F238E27FC236}">
                <a16:creationId xmlns:a16="http://schemas.microsoft.com/office/drawing/2014/main" id="{A413B814-87FE-7A37-468A-6C0CD8FE50C3}"/>
              </a:ext>
            </a:extLst>
          </p:cNvPr>
          <p:cNvSpPr>
            <a:spLocks noGrp="1"/>
          </p:cNvSpPr>
          <p:nvPr>
            <p:ph type="sldNum" sz="quarter" idx="12"/>
          </p:nvPr>
        </p:nvSpPr>
        <p:spPr/>
        <p:txBody>
          <a:bodyPr/>
          <a:lstStyle/>
          <a:p>
            <a:fld id="{EFE71E98-A417-4ECC-ACEB-C0490C20DB04}" type="slidenum">
              <a:rPr lang="en-US" smtClean="0"/>
              <a:t>12</a:t>
            </a:fld>
            <a:endParaRPr lang="en-US" dirty="0"/>
          </a:p>
        </p:txBody>
      </p:sp>
    </p:spTree>
    <p:extLst>
      <p:ext uri="{BB962C8B-B14F-4D97-AF65-F5344CB8AC3E}">
        <p14:creationId xmlns:p14="http://schemas.microsoft.com/office/powerpoint/2010/main" val="395678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63FB9-CFFB-8A7E-8BC0-2E5112839E41}"/>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BD2FA27B-CFDE-92A4-64D8-967F4AC52C7A}"/>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4826B9D-6743-EF42-F0D8-2F6B935F1294}"/>
              </a:ext>
            </a:extLst>
          </p:cNvPr>
          <p:cNvSpPr txBox="1"/>
          <p:nvPr/>
        </p:nvSpPr>
        <p:spPr>
          <a:xfrm>
            <a:off x="1057672" y="209104"/>
            <a:ext cx="10607106"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Share of dollars sold on merchandising</a:t>
            </a:r>
          </a:p>
        </p:txBody>
      </p:sp>
      <p:pic>
        <p:nvPicPr>
          <p:cNvPr id="3" name="Picture 2" descr="A blue and black logo&#10;&#10;AI-generated content may be incorrect.">
            <a:extLst>
              <a:ext uri="{FF2B5EF4-FFF2-40B4-BE49-F238E27FC236}">
                <a16:creationId xmlns:a16="http://schemas.microsoft.com/office/drawing/2014/main" id="{93EAA4D3-C41F-CDB6-CEA4-EDB2D55DE9BE}"/>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2A2E81F9-EF88-5621-9EF5-FA30B71211EA}"/>
              </a:ext>
            </a:extLst>
          </p:cNvPr>
          <p:cNvSpPr txBox="1"/>
          <p:nvPr/>
        </p:nvSpPr>
        <p:spPr>
          <a:xfrm>
            <a:off x="964060" y="1225689"/>
            <a:ext cx="10263878" cy="408189"/>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The quad-week showed very little activity, certainly compared with a few months ago.</a:t>
            </a:r>
          </a:p>
        </p:txBody>
      </p:sp>
      <p:sp>
        <p:nvSpPr>
          <p:cNvPr id="2" name="TextBox 1">
            <a:extLst>
              <a:ext uri="{FF2B5EF4-FFF2-40B4-BE49-F238E27FC236}">
                <a16:creationId xmlns:a16="http://schemas.microsoft.com/office/drawing/2014/main" id="{E8727EBC-5B66-8C01-AE7A-D99378D46CBE}"/>
              </a:ext>
            </a:extLst>
          </p:cNvPr>
          <p:cNvSpPr txBox="1"/>
          <p:nvPr/>
        </p:nvSpPr>
        <p:spPr>
          <a:xfrm>
            <a:off x="637708" y="6402675"/>
            <a:ext cx="3970959"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latest 4 w.e. 11/2/2025</a:t>
            </a:r>
          </a:p>
        </p:txBody>
      </p:sp>
      <p:graphicFrame>
        <p:nvGraphicFramePr>
          <p:cNvPr id="9" name="Table 10">
            <a:extLst>
              <a:ext uri="{FF2B5EF4-FFF2-40B4-BE49-F238E27FC236}">
                <a16:creationId xmlns:a16="http://schemas.microsoft.com/office/drawing/2014/main" id="{D50A1FD4-66B7-C2A3-3C50-2B46DDFB5D96}"/>
              </a:ext>
            </a:extLst>
          </p:cNvPr>
          <p:cNvGraphicFramePr>
            <a:graphicFrameLocks/>
          </p:cNvGraphicFramePr>
          <p:nvPr>
            <p:extLst>
              <p:ext uri="{D42A27DB-BD31-4B8C-83A1-F6EECF244321}">
                <p14:modId xmlns:p14="http://schemas.microsoft.com/office/powerpoint/2010/main" val="51495359"/>
              </p:ext>
            </p:extLst>
          </p:nvPr>
        </p:nvGraphicFramePr>
        <p:xfrm>
          <a:off x="1431441" y="2219671"/>
          <a:ext cx="9329116" cy="1036320"/>
        </p:xfrm>
        <a:graphic>
          <a:graphicData uri="http://schemas.openxmlformats.org/drawingml/2006/table">
            <a:tbl>
              <a:tblPr firstRow="1" bandRow="1">
                <a:tableStyleId>{073A0DAA-6AF3-43AB-8588-CEC1D06C72B9}</a:tableStyleId>
              </a:tblPr>
              <a:tblGrid>
                <a:gridCol w="2470691">
                  <a:extLst>
                    <a:ext uri="{9D8B030D-6E8A-4147-A177-3AD203B41FA5}">
                      <a16:colId xmlns:a16="http://schemas.microsoft.com/office/drawing/2014/main" val="278531035"/>
                    </a:ext>
                  </a:extLst>
                </a:gridCol>
                <a:gridCol w="1488629">
                  <a:extLst>
                    <a:ext uri="{9D8B030D-6E8A-4147-A177-3AD203B41FA5}">
                      <a16:colId xmlns:a16="http://schemas.microsoft.com/office/drawing/2014/main" val="161473427"/>
                    </a:ext>
                  </a:extLst>
                </a:gridCol>
                <a:gridCol w="1789932">
                  <a:extLst>
                    <a:ext uri="{9D8B030D-6E8A-4147-A177-3AD203B41FA5}">
                      <a16:colId xmlns:a16="http://schemas.microsoft.com/office/drawing/2014/main" val="2745935618"/>
                    </a:ext>
                  </a:extLst>
                </a:gridCol>
                <a:gridCol w="1789932">
                  <a:extLst>
                    <a:ext uri="{9D8B030D-6E8A-4147-A177-3AD203B41FA5}">
                      <a16:colId xmlns:a16="http://schemas.microsoft.com/office/drawing/2014/main" val="1521770207"/>
                    </a:ext>
                  </a:extLst>
                </a:gridCol>
                <a:gridCol w="1789932">
                  <a:extLst>
                    <a:ext uri="{9D8B030D-6E8A-4147-A177-3AD203B41FA5}">
                      <a16:colId xmlns:a16="http://schemas.microsoft.com/office/drawing/2014/main" val="937145108"/>
                    </a:ext>
                  </a:extLst>
                </a:gridCol>
              </a:tblGrid>
              <a:tr h="222158">
                <a:tc>
                  <a:txBody>
                    <a:bodyPr/>
                    <a:lstStyle/>
                    <a:p>
                      <a:pPr marL="0" marR="0">
                        <a:spcBef>
                          <a:spcPts val="0"/>
                        </a:spcBef>
                        <a:spcAft>
                          <a:spcPts val="0"/>
                        </a:spcAft>
                      </a:pPr>
                      <a:r>
                        <a:rPr lang="en-US" sz="1700" b="1" dirty="0">
                          <a:solidFill>
                            <a:srgbClr val="FFFFFF"/>
                          </a:solidFill>
                          <a:effectLst/>
                        </a:rPr>
                        <a:t>Fresh mushrooms</a:t>
                      </a:r>
                      <a:endParaRPr lang="en-US" sz="1700" dirty="0">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solidFill>
                      <a:srgbClr val="174275"/>
                    </a:solidFill>
                  </a:tcPr>
                </a:tc>
                <a:tc>
                  <a:txBody>
                    <a:bodyPr/>
                    <a:lstStyle/>
                    <a:p>
                      <a:pPr algn="r"/>
                      <a:r>
                        <a:rPr lang="en-US" sz="1700" b="1" dirty="0">
                          <a:solidFill>
                            <a:srgbClr val="FFFFFF"/>
                          </a:solidFill>
                          <a:effectLst/>
                        </a:rPr>
                        <a:t>4 w.e. </a:t>
                      </a:r>
                    </a:p>
                    <a:p>
                      <a:pPr algn="r"/>
                      <a:r>
                        <a:rPr lang="en-US" sz="1700" b="1" dirty="0">
                          <a:solidFill>
                            <a:srgbClr val="FFFFFF"/>
                          </a:solidFill>
                          <a:effectLst/>
                        </a:rPr>
                        <a:t>11/2/2025</a:t>
                      </a:r>
                      <a:endParaRPr lang="en-US" sz="2200" dirty="0">
                        <a:latin typeface="Aptos" panose="020B0004020202020204" pitchFamily="34" charset="0"/>
                      </a:endParaRPr>
                    </a:p>
                  </a:txBody>
                  <a:tcPr marL="80980" marR="80980" marT="0" marB="0" anchor="ctr">
                    <a:solidFill>
                      <a:srgbClr val="174275"/>
                    </a:solidFill>
                  </a:tcPr>
                </a:tc>
                <a:tc>
                  <a:txBody>
                    <a:bodyPr/>
                    <a:lstStyle/>
                    <a:p>
                      <a:pPr marL="0" marR="0" algn="r">
                        <a:spcBef>
                          <a:spcPts val="0"/>
                        </a:spcBef>
                        <a:spcAft>
                          <a:spcPts val="0"/>
                        </a:spcAft>
                      </a:pPr>
                      <a:r>
                        <a:rPr lang="en-US" sz="1700" b="1" dirty="0">
                          <a:solidFill>
                            <a:srgbClr val="FFFFFF"/>
                          </a:solidFill>
                          <a:effectLst/>
                        </a:rPr>
                        <a:t>Vs. </a:t>
                      </a:r>
                      <a:r>
                        <a:rPr lang="en-US" sz="1700" dirty="0">
                          <a:effectLst/>
                        </a:rPr>
                        <a:t>YA</a:t>
                      </a:r>
                      <a:endParaRPr lang="en-US" sz="1700" dirty="0">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solidFill>
                      <a:srgbClr val="174275"/>
                    </a:solidFill>
                  </a:tcPr>
                </a:tc>
                <a:tc>
                  <a:txBody>
                    <a:bodyPr/>
                    <a:lstStyle/>
                    <a:p>
                      <a:pPr marL="0" marR="0" algn="r">
                        <a:spcBef>
                          <a:spcPts val="0"/>
                        </a:spcBef>
                        <a:spcAft>
                          <a:spcPts val="0"/>
                        </a:spcAft>
                      </a:pPr>
                      <a:r>
                        <a:rPr lang="en-US" sz="1700" b="1" dirty="0">
                          <a:solidFill>
                            <a:schemeClr val="tx1"/>
                          </a:solidFill>
                          <a:effectLst/>
                        </a:rPr>
                        <a:t> Latest 52</a:t>
                      </a:r>
                      <a:r>
                        <a:rPr lang="en-US" sz="1700" b="1" baseline="0" dirty="0">
                          <a:solidFill>
                            <a:schemeClr val="tx1"/>
                          </a:solidFill>
                          <a:effectLst/>
                        </a:rPr>
                        <a:t> w.e.</a:t>
                      </a:r>
                      <a:r>
                        <a:rPr lang="en-US" sz="1700" b="1" dirty="0">
                          <a:solidFill>
                            <a:schemeClr val="tx1"/>
                          </a:solidFill>
                          <a:effectLst/>
                        </a:rPr>
                        <a:t> </a:t>
                      </a:r>
                    </a:p>
                    <a:p>
                      <a:pPr marL="0" marR="0" algn="r">
                        <a:spcBef>
                          <a:spcPts val="0"/>
                        </a:spcBef>
                        <a:spcAft>
                          <a:spcPts val="0"/>
                        </a:spcAft>
                      </a:pPr>
                      <a:r>
                        <a:rPr lang="en-US" sz="1700" b="1" dirty="0">
                          <a:solidFill>
                            <a:schemeClr val="tx1"/>
                          </a:solidFill>
                          <a:effectLst/>
                        </a:rPr>
                        <a:t>11/2/2025</a:t>
                      </a:r>
                      <a:endParaRPr lang="en-US"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solidFill>
                      <a:srgbClr val="89B4E8"/>
                    </a:solidFill>
                  </a:tcPr>
                </a:tc>
                <a:tc>
                  <a:txBody>
                    <a:bodyPr/>
                    <a:lstStyle/>
                    <a:p>
                      <a:pPr marL="0" marR="0" algn="r">
                        <a:spcBef>
                          <a:spcPts val="0"/>
                        </a:spcBef>
                        <a:spcAft>
                          <a:spcPts val="0"/>
                        </a:spcAft>
                      </a:pPr>
                      <a:r>
                        <a:rPr lang="en-US" sz="1700" b="1" dirty="0">
                          <a:solidFill>
                            <a:schemeClr val="tx1"/>
                          </a:solidFill>
                          <a:effectLst/>
                        </a:rPr>
                        <a:t>Vs. </a:t>
                      </a:r>
                      <a:r>
                        <a:rPr lang="en-US" sz="1700" dirty="0">
                          <a:solidFill>
                            <a:schemeClr val="tx1"/>
                          </a:solidFill>
                          <a:effectLst/>
                        </a:rPr>
                        <a:t>YA</a:t>
                      </a:r>
                      <a:endParaRPr lang="en-US"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solidFill>
                      <a:srgbClr val="89B4E8"/>
                    </a:solidFill>
                  </a:tcPr>
                </a:tc>
                <a:extLst>
                  <a:ext uri="{0D108BD9-81ED-4DB2-BD59-A6C34878D82A}">
                    <a16:rowId xmlns:a16="http://schemas.microsoft.com/office/drawing/2014/main" val="656222509"/>
                  </a:ext>
                </a:extLst>
              </a:tr>
              <a:tr h="441087">
                <a:tc>
                  <a:txBody>
                    <a:bodyPr/>
                    <a:lstStyle/>
                    <a:p>
                      <a:pPr marL="0" marR="0">
                        <a:spcBef>
                          <a:spcPts val="0"/>
                        </a:spcBef>
                        <a:spcAft>
                          <a:spcPts val="0"/>
                        </a:spcAft>
                      </a:pPr>
                      <a:r>
                        <a:rPr lang="en-US" sz="1700" b="0" dirty="0">
                          <a:solidFill>
                            <a:srgbClr val="000000"/>
                          </a:solidFill>
                          <a:effectLst/>
                        </a:rPr>
                        <a:t>Share of dollars sold on promotion</a:t>
                      </a:r>
                      <a:endParaRPr lang="en-US" sz="1700" b="0" dirty="0">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tc>
                <a:tc>
                  <a:txBody>
                    <a:bodyPr/>
                    <a:lstStyle/>
                    <a:p>
                      <a:pPr marL="0" marR="0" algn="r">
                        <a:spcBef>
                          <a:spcPts val="0"/>
                        </a:spcBef>
                        <a:spcAft>
                          <a:spcPts val="0"/>
                        </a:spcAft>
                      </a:pPr>
                      <a:r>
                        <a:rPr lang="en-US" sz="1700" dirty="0">
                          <a:effectLst/>
                        </a:rPr>
                        <a:t>14.5%</a:t>
                      </a:r>
                      <a:endParaRPr lang="en-US" sz="1700" dirty="0">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tc>
                <a:tc>
                  <a:txBody>
                    <a:bodyPr/>
                    <a:lstStyle/>
                    <a:p>
                      <a:pPr marL="0" marR="0" algn="r">
                        <a:spcBef>
                          <a:spcPts val="0"/>
                        </a:spcBef>
                        <a:spcAft>
                          <a:spcPts val="0"/>
                        </a:spcAft>
                      </a:pPr>
                      <a:r>
                        <a:rPr lang="en-US" sz="1700" dirty="0">
                          <a:solidFill>
                            <a:schemeClr val="tx1"/>
                          </a:solidFill>
                          <a:effectLst/>
                        </a:rPr>
                        <a:t>-28.2%</a:t>
                      </a:r>
                      <a:endParaRPr lang="en-US"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tc>
                <a:tc>
                  <a:txBody>
                    <a:bodyPr/>
                    <a:lstStyle/>
                    <a:p>
                      <a:pPr marL="0" marR="0" algn="r">
                        <a:spcBef>
                          <a:spcPts val="0"/>
                        </a:spcBef>
                        <a:spcAft>
                          <a:spcPts val="0"/>
                        </a:spcAft>
                      </a:pPr>
                      <a:r>
                        <a:rPr lang="en-US" sz="1700" dirty="0">
                          <a:effectLst/>
                        </a:rPr>
                        <a:t>17.9%</a:t>
                      </a:r>
                      <a:endParaRPr lang="en-US" sz="1700" dirty="0">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tc>
                <a:tc>
                  <a:txBody>
                    <a:bodyPr/>
                    <a:lstStyle/>
                    <a:p>
                      <a:pPr marL="0" marR="0" algn="r">
                        <a:spcBef>
                          <a:spcPts val="0"/>
                        </a:spcBef>
                        <a:spcAft>
                          <a:spcPts val="0"/>
                        </a:spcAft>
                      </a:pPr>
                      <a:r>
                        <a:rPr lang="en-US" sz="1700" dirty="0">
                          <a:solidFill>
                            <a:schemeClr val="tx1"/>
                          </a:solidFill>
                          <a:effectLst/>
                        </a:rPr>
                        <a:t>-0.3%</a:t>
                      </a:r>
                      <a:endParaRPr lang="en-US" sz="17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L="80980" marR="80980" marT="0" marB="0" anchor="ctr"/>
                </a:tc>
                <a:extLst>
                  <a:ext uri="{0D108BD9-81ED-4DB2-BD59-A6C34878D82A}">
                    <a16:rowId xmlns:a16="http://schemas.microsoft.com/office/drawing/2014/main" val="4027225865"/>
                  </a:ext>
                </a:extLst>
              </a:tr>
            </a:tbl>
          </a:graphicData>
        </a:graphic>
      </p:graphicFrame>
      <p:sp>
        <p:nvSpPr>
          <p:cNvPr id="12" name="TextBox 11">
            <a:extLst>
              <a:ext uri="{FF2B5EF4-FFF2-40B4-BE49-F238E27FC236}">
                <a16:creationId xmlns:a16="http://schemas.microsoft.com/office/drawing/2014/main" id="{FE4D7DFC-73D4-8187-ABFE-5FFA38E28F4A}"/>
              </a:ext>
            </a:extLst>
          </p:cNvPr>
          <p:cNvSpPr txBox="1"/>
          <p:nvPr/>
        </p:nvSpPr>
        <p:spPr>
          <a:xfrm>
            <a:off x="637705" y="5908891"/>
            <a:ext cx="10888075" cy="307777"/>
          </a:xfrm>
          <a:prstGeom prst="rect">
            <a:avLst/>
          </a:prstGeom>
          <a:noFill/>
        </p:spPr>
        <p:txBody>
          <a:bodyPr wrap="square">
            <a:spAutoFit/>
          </a:bodyPr>
          <a:lstStyle/>
          <a:p>
            <a:r>
              <a:rPr lang="en-US" sz="1400" dirty="0">
                <a:latin typeface="Aptos" panose="020B0004020202020204" pitchFamily="34" charset="0"/>
              </a:rPr>
              <a:t>* Any merchandising, including feature, display, feature &amp; display and temporary price reductions </a:t>
            </a:r>
          </a:p>
        </p:txBody>
      </p:sp>
      <p:sp>
        <p:nvSpPr>
          <p:cNvPr id="5" name="Slide Number Placeholder 4">
            <a:extLst>
              <a:ext uri="{FF2B5EF4-FFF2-40B4-BE49-F238E27FC236}">
                <a16:creationId xmlns:a16="http://schemas.microsoft.com/office/drawing/2014/main" id="{26365A96-F202-78BF-45A2-79ED30525D7D}"/>
              </a:ext>
            </a:extLst>
          </p:cNvPr>
          <p:cNvSpPr>
            <a:spLocks noGrp="1"/>
          </p:cNvSpPr>
          <p:nvPr>
            <p:ph type="sldNum" sz="quarter" idx="12"/>
          </p:nvPr>
        </p:nvSpPr>
        <p:spPr/>
        <p:txBody>
          <a:bodyPr/>
          <a:lstStyle/>
          <a:p>
            <a:fld id="{EFE71E98-A417-4ECC-ACEB-C0490C20DB04}" type="slidenum">
              <a:rPr lang="en-US" smtClean="0"/>
              <a:t>13</a:t>
            </a:fld>
            <a:endParaRPr lang="en-US" dirty="0"/>
          </a:p>
        </p:txBody>
      </p:sp>
    </p:spTree>
    <p:extLst>
      <p:ext uri="{BB962C8B-B14F-4D97-AF65-F5344CB8AC3E}">
        <p14:creationId xmlns:p14="http://schemas.microsoft.com/office/powerpoint/2010/main" val="362841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5B29-3112-962F-60C1-0E7A331E2849}"/>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ECB43A87-0350-6C78-7F19-5093535A76E2}"/>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11CDF6A-AED3-924E-2014-A25774E2A062}"/>
              </a:ext>
            </a:extLst>
          </p:cNvPr>
          <p:cNvSpPr txBox="1"/>
          <p:nvPr/>
        </p:nvSpPr>
        <p:spPr>
          <a:xfrm>
            <a:off x="1057672" y="209104"/>
            <a:ext cx="10607106"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Over indexing versus under indexing regions</a:t>
            </a:r>
          </a:p>
        </p:txBody>
      </p:sp>
      <p:pic>
        <p:nvPicPr>
          <p:cNvPr id="3" name="Picture 2" descr="A blue and black logo&#10;&#10;AI-generated content may be incorrect.">
            <a:extLst>
              <a:ext uri="{FF2B5EF4-FFF2-40B4-BE49-F238E27FC236}">
                <a16:creationId xmlns:a16="http://schemas.microsoft.com/office/drawing/2014/main" id="{0A59CB07-D982-DABF-6F38-6E593EB249D9}"/>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4572BB63-F555-CB03-24B4-DA7E8998A7F3}"/>
              </a:ext>
            </a:extLst>
          </p:cNvPr>
          <p:cNvSpPr txBox="1"/>
          <p:nvPr/>
        </p:nvSpPr>
        <p:spPr>
          <a:xfrm>
            <a:off x="964060" y="1225689"/>
            <a:ext cx="10263878" cy="408189"/>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All regions struggled, but the Great Lakes got within one point of year-ago levels.</a:t>
            </a:r>
          </a:p>
        </p:txBody>
      </p:sp>
      <p:sp>
        <p:nvSpPr>
          <p:cNvPr id="2" name="TextBox 1">
            <a:extLst>
              <a:ext uri="{FF2B5EF4-FFF2-40B4-BE49-F238E27FC236}">
                <a16:creationId xmlns:a16="http://schemas.microsoft.com/office/drawing/2014/main" id="{5985C411-B1D4-E385-B998-D9DB1346FA8D}"/>
              </a:ext>
            </a:extLst>
          </p:cNvPr>
          <p:cNvSpPr txBox="1"/>
          <p:nvPr/>
        </p:nvSpPr>
        <p:spPr>
          <a:xfrm>
            <a:off x="637708" y="6402675"/>
            <a:ext cx="6675225"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L52 w.e. 11/2/2025 | Total fresh vegetables and total fresh mushrooms</a:t>
            </a:r>
          </a:p>
        </p:txBody>
      </p:sp>
      <p:graphicFrame>
        <p:nvGraphicFramePr>
          <p:cNvPr id="76" name="Table 75">
            <a:extLst>
              <a:ext uri="{FF2B5EF4-FFF2-40B4-BE49-F238E27FC236}">
                <a16:creationId xmlns:a16="http://schemas.microsoft.com/office/drawing/2014/main" id="{95A3308C-AA5A-DFF7-6F7C-24C2AD010A5B}"/>
              </a:ext>
            </a:extLst>
          </p:cNvPr>
          <p:cNvGraphicFramePr>
            <a:graphicFrameLocks noGrp="1"/>
          </p:cNvGraphicFramePr>
          <p:nvPr>
            <p:extLst>
              <p:ext uri="{D42A27DB-BD31-4B8C-83A1-F6EECF244321}">
                <p14:modId xmlns:p14="http://schemas.microsoft.com/office/powerpoint/2010/main" val="340073681"/>
              </p:ext>
            </p:extLst>
          </p:nvPr>
        </p:nvGraphicFramePr>
        <p:xfrm>
          <a:off x="5874712" y="2377634"/>
          <a:ext cx="4398573" cy="2851682"/>
        </p:xfrm>
        <a:graphic>
          <a:graphicData uri="http://schemas.openxmlformats.org/drawingml/2006/table">
            <a:tbl>
              <a:tblPr firstRow="1" bandRow="1">
                <a:tableStyleId>{9D7B26C5-4107-4FEC-AEDC-1716B250A1EF}</a:tableStyleId>
              </a:tblPr>
              <a:tblGrid>
                <a:gridCol w="1244089">
                  <a:extLst>
                    <a:ext uri="{9D8B030D-6E8A-4147-A177-3AD203B41FA5}">
                      <a16:colId xmlns:a16="http://schemas.microsoft.com/office/drawing/2014/main" val="20000"/>
                    </a:ext>
                  </a:extLst>
                </a:gridCol>
                <a:gridCol w="788622">
                  <a:extLst>
                    <a:ext uri="{9D8B030D-6E8A-4147-A177-3AD203B41FA5}">
                      <a16:colId xmlns:a16="http://schemas.microsoft.com/office/drawing/2014/main" val="1066617339"/>
                    </a:ext>
                  </a:extLst>
                </a:gridCol>
                <a:gridCol w="1182931">
                  <a:extLst>
                    <a:ext uri="{9D8B030D-6E8A-4147-A177-3AD203B41FA5}">
                      <a16:colId xmlns:a16="http://schemas.microsoft.com/office/drawing/2014/main" val="20001"/>
                    </a:ext>
                  </a:extLst>
                </a:gridCol>
                <a:gridCol w="1182931">
                  <a:extLst>
                    <a:ext uri="{9D8B030D-6E8A-4147-A177-3AD203B41FA5}">
                      <a16:colId xmlns:a16="http://schemas.microsoft.com/office/drawing/2014/main" val="3794947790"/>
                    </a:ext>
                  </a:extLst>
                </a:gridCol>
              </a:tblGrid>
              <a:tr h="640400">
                <a:tc>
                  <a:txBody>
                    <a:bodyPr/>
                    <a:lstStyle/>
                    <a:p>
                      <a:r>
                        <a:rPr lang="en-US" sz="1150" dirty="0">
                          <a:solidFill>
                            <a:schemeClr val="bg1"/>
                          </a:solidFill>
                        </a:rPr>
                        <a:t>L-4 w.e. 11/2/2025</a:t>
                      </a:r>
                      <a:endParaRPr lang="en-US" sz="1150" dirty="0">
                        <a:solidFill>
                          <a:schemeClr val="bg1"/>
                        </a:solidFill>
                        <a:latin typeface="Aptos" panose="020B000402020202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174275"/>
                    </a:solidFill>
                  </a:tcPr>
                </a:tc>
                <a:tc>
                  <a:txBody>
                    <a:bodyPr/>
                    <a:lstStyle/>
                    <a:p>
                      <a:pPr algn="r"/>
                      <a:r>
                        <a:rPr lang="en-US" sz="1150" dirty="0">
                          <a:solidFill>
                            <a:schemeClr val="bg1"/>
                          </a:solidFill>
                        </a:rPr>
                        <a:t>Share of veg. lbs</a:t>
                      </a:r>
                      <a:endParaRPr lang="en-US" sz="1150" dirty="0">
                        <a:solidFill>
                          <a:schemeClr val="bg1"/>
                        </a:solidFill>
                        <a:latin typeface="Aptos" panose="020B000402020202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174275"/>
                    </a:solidFill>
                  </a:tcPr>
                </a:tc>
                <a:tc>
                  <a:txBody>
                    <a:bodyPr/>
                    <a:lstStyle/>
                    <a:p>
                      <a:pPr algn="r"/>
                      <a:r>
                        <a:rPr lang="en-US" sz="1150" dirty="0">
                          <a:solidFill>
                            <a:schemeClr val="bg1"/>
                          </a:solidFill>
                        </a:rPr>
                        <a:t>Share of mushroom lbs</a:t>
                      </a:r>
                      <a:endParaRPr lang="en-US" sz="1150" dirty="0">
                        <a:solidFill>
                          <a:schemeClr val="bg1"/>
                        </a:solidFill>
                        <a:latin typeface="Aptos" panose="020B000402020202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174275"/>
                    </a:solidFill>
                  </a:tcPr>
                </a:tc>
                <a:tc>
                  <a:txBody>
                    <a:bodyPr/>
                    <a:lstStyle/>
                    <a:p>
                      <a:pPr algn="r"/>
                      <a:r>
                        <a:rPr lang="en-US" sz="1150" dirty="0">
                          <a:solidFill>
                            <a:schemeClr val="bg1"/>
                          </a:solidFill>
                        </a:rPr>
                        <a:t>lbs sales growth vs. YA</a:t>
                      </a:r>
                      <a:endParaRPr lang="en-US" sz="1150" dirty="0">
                        <a:solidFill>
                          <a:schemeClr val="bg1"/>
                        </a:solidFill>
                        <a:latin typeface="Aptos" panose="020B0004020202020204" pitchFamily="34" charset="0"/>
                      </a:endParaRPr>
                    </a:p>
                  </a:txBody>
                  <a:tcPr marL="68580" marR="68580" marT="34290" marB="34290" anchor="ctr">
                    <a:lnL>
                      <a:noFill/>
                    </a:lnL>
                    <a:lnR>
                      <a:noFill/>
                    </a:lnR>
                    <a:lnT w="12700" cmpd="sng">
                      <a:noFill/>
                    </a:lnT>
                    <a:lnB w="12700" cmpd="sng">
                      <a:noFill/>
                    </a:lnB>
                    <a:lnTlToBr w="12700" cmpd="sng">
                      <a:noFill/>
                      <a:prstDash val="solid"/>
                    </a:lnTlToBr>
                    <a:lnBlToTr w="12700" cmpd="sng">
                      <a:noFill/>
                      <a:prstDash val="solid"/>
                    </a:lnBlToTr>
                    <a:solidFill>
                      <a:srgbClr val="174275"/>
                    </a:solidFill>
                  </a:tcPr>
                </a:tc>
                <a:extLst>
                  <a:ext uri="{0D108BD9-81ED-4DB2-BD59-A6C34878D82A}">
                    <a16:rowId xmlns:a16="http://schemas.microsoft.com/office/drawing/2014/main" val="10000"/>
                  </a:ext>
                </a:extLst>
              </a:tr>
              <a:tr h="245698">
                <a:tc>
                  <a:txBody>
                    <a:bodyPr/>
                    <a:lstStyle/>
                    <a:p>
                      <a:pPr algn="l" fontAlgn="b"/>
                      <a:r>
                        <a:rPr lang="en-US" sz="1200" b="1" u="none" strike="noStrike" dirty="0">
                          <a:solidFill>
                            <a:schemeClr val="tx1">
                              <a:lumMod val="50000"/>
                            </a:schemeClr>
                          </a:solidFill>
                          <a:effectLst/>
                        </a:rPr>
                        <a:t>Total US</a:t>
                      </a:r>
                      <a:endParaRPr lang="en-US" sz="1200" b="1"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fontAlgn="b"/>
                      <a:r>
                        <a:rPr lang="en-US" sz="1200" b="1" u="none" strike="noStrike" dirty="0">
                          <a:solidFill>
                            <a:srgbClr val="000000"/>
                          </a:solidFill>
                          <a:effectLst/>
                        </a:rPr>
                        <a:t>100.0%</a:t>
                      </a:r>
                      <a:endParaRPr lang="en-US" sz="1200" b="1" i="0" u="none" strike="noStrike" dirty="0">
                        <a:solidFill>
                          <a:srgbClr val="000000"/>
                        </a:solidFill>
                        <a:effectLst/>
                        <a:latin typeface="Aptos" panose="020B0004020202020204" pitchFamily="34" charset="0"/>
                      </a:endParaRPr>
                    </a:p>
                  </a:txBody>
                  <a:tcPr marL="7620" marR="7620" marT="7620" marB="0" anchor="ctr">
                    <a:lnL>
                      <a:noFill/>
                    </a:lnL>
                    <a:lnR>
                      <a:noFill/>
                    </a:lnR>
                    <a:lnT w="12700" cmpd="sng">
                      <a:noFill/>
                    </a:lnT>
                    <a:lnB>
                      <a:noFill/>
                    </a:lnB>
                    <a:lnTlToBr w="12700" cmpd="sng">
                      <a:noFill/>
                      <a:prstDash val="solid"/>
                    </a:lnTlToBr>
                    <a:lnBlToTr w="12700" cmpd="sng">
                      <a:noFill/>
                      <a:prstDash val="solid"/>
                    </a:lnBlToTr>
                  </a:tcPr>
                </a:tc>
                <a:tc>
                  <a:txBody>
                    <a:bodyPr/>
                    <a:lstStyle/>
                    <a:p>
                      <a:pPr algn="r" fontAlgn="b"/>
                      <a:r>
                        <a:rPr lang="en-US" sz="1200" b="1" u="none" strike="noStrike" dirty="0">
                          <a:solidFill>
                            <a:srgbClr val="000000"/>
                          </a:solidFill>
                          <a:effectLst/>
                        </a:rPr>
                        <a:t>100.0%</a:t>
                      </a:r>
                      <a:endParaRPr lang="en-US" sz="1200" b="1" i="0" u="none" strike="noStrike" dirty="0">
                        <a:solidFill>
                          <a:srgbClr val="000000"/>
                        </a:solidFill>
                        <a:effectLst/>
                        <a:latin typeface="Aptos" panose="020B0004020202020204" pitchFamily="34" charset="0"/>
                      </a:endParaRPr>
                    </a:p>
                  </a:txBody>
                  <a:tcPr marL="7620" marR="7620" marT="7620" marB="0"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rgbClr val="000000"/>
                          </a:solidFill>
                          <a:effectLst/>
                          <a:uLnTx/>
                          <a:uFillTx/>
                        </a:rPr>
                        <a:t>-4.0%</a:t>
                      </a:r>
                      <a:endPar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36933259"/>
                  </a:ext>
                </a:extLst>
              </a:tr>
              <a:tr h="245698">
                <a:tc>
                  <a:txBody>
                    <a:bodyPr/>
                    <a:lstStyle/>
                    <a:p>
                      <a:pPr algn="l" fontAlgn="b"/>
                      <a:r>
                        <a:rPr lang="en-US" sz="1200" b="0" u="none" strike="noStrike" dirty="0">
                          <a:solidFill>
                            <a:schemeClr val="tx1">
                              <a:lumMod val="50000"/>
                            </a:schemeClr>
                          </a:solidFill>
                          <a:effectLst/>
                        </a:rPr>
                        <a:t>    California</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10.9%</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12.3%</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-8.8%</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51754"/>
                  </a:ext>
                </a:extLst>
              </a:tr>
              <a:tr h="245698">
                <a:tc>
                  <a:txBody>
                    <a:bodyPr/>
                    <a:lstStyle/>
                    <a:p>
                      <a:pPr algn="l" fontAlgn="b"/>
                      <a:r>
                        <a:rPr lang="en-US" sz="1200" b="0" u="none" strike="noStrike" dirty="0">
                          <a:solidFill>
                            <a:schemeClr val="tx1">
                              <a:lumMod val="50000"/>
                            </a:schemeClr>
                          </a:solidFill>
                          <a:effectLst/>
                        </a:rPr>
                        <a:t>    Great Lakes</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14.1%</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15.1%</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-0.8%</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5698">
                <a:tc>
                  <a:txBody>
                    <a:bodyPr/>
                    <a:lstStyle/>
                    <a:p>
                      <a:pPr algn="l" fontAlgn="b"/>
                      <a:r>
                        <a:rPr lang="en-US" sz="1200" b="0" u="none" strike="noStrike" dirty="0">
                          <a:solidFill>
                            <a:schemeClr val="tx1">
                              <a:lumMod val="50000"/>
                            </a:schemeClr>
                          </a:solidFill>
                          <a:effectLst/>
                        </a:rPr>
                        <a:t>    Mid-South</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13.4%</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12.2%</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-3.2%</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5698">
                <a:tc>
                  <a:txBody>
                    <a:bodyPr/>
                    <a:lstStyle/>
                    <a:p>
                      <a:pPr algn="l" fontAlgn="b"/>
                      <a:r>
                        <a:rPr lang="en-US" sz="1200" b="0" u="none" strike="noStrike" dirty="0">
                          <a:solidFill>
                            <a:schemeClr val="tx1">
                              <a:lumMod val="50000"/>
                            </a:schemeClr>
                          </a:solidFill>
                          <a:effectLst/>
                        </a:rPr>
                        <a:t>    Northeast</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15.9%</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17.5%</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-4.2%</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5698">
                <a:tc>
                  <a:txBody>
                    <a:bodyPr/>
                    <a:lstStyle/>
                    <a:p>
                      <a:pPr algn="l" fontAlgn="b"/>
                      <a:r>
                        <a:rPr lang="en-US" sz="1200" b="0" u="none" strike="noStrike" dirty="0">
                          <a:solidFill>
                            <a:schemeClr val="tx1">
                              <a:lumMod val="50000"/>
                            </a:schemeClr>
                          </a:solidFill>
                          <a:effectLst/>
                        </a:rPr>
                        <a:t>    Plains</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7.1%</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6.4%</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-4.0%</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5698">
                <a:tc>
                  <a:txBody>
                    <a:bodyPr/>
                    <a:lstStyle/>
                    <a:p>
                      <a:pPr algn="l" fontAlgn="b"/>
                      <a:r>
                        <a:rPr lang="en-US" sz="1200" b="0" u="none" strike="noStrike" dirty="0">
                          <a:solidFill>
                            <a:schemeClr val="tx1">
                              <a:lumMod val="50000"/>
                            </a:schemeClr>
                          </a:solidFill>
                          <a:effectLst/>
                        </a:rPr>
                        <a:t>    South Central</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11.0%</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7.6%</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-2.8%</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45698">
                <a:tc>
                  <a:txBody>
                    <a:bodyPr/>
                    <a:lstStyle/>
                    <a:p>
                      <a:pPr algn="l" fontAlgn="b"/>
                      <a:r>
                        <a:rPr lang="en-US" sz="1200" b="0" u="none" strike="noStrike" dirty="0">
                          <a:solidFill>
                            <a:schemeClr val="tx1">
                              <a:lumMod val="50000"/>
                            </a:schemeClr>
                          </a:solidFill>
                          <a:effectLst/>
                        </a:rPr>
                        <a:t>    Southeast</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14.4%</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14.7%</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-5.9%</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45698">
                <a:tc>
                  <a:txBody>
                    <a:bodyPr/>
                    <a:lstStyle/>
                    <a:p>
                      <a:pPr algn="l" fontAlgn="b"/>
                      <a:r>
                        <a:rPr lang="en-US" sz="1200" b="0" u="none" strike="noStrike" dirty="0">
                          <a:solidFill>
                            <a:schemeClr val="tx1">
                              <a:lumMod val="50000"/>
                            </a:schemeClr>
                          </a:solidFill>
                          <a:effectLst/>
                        </a:rPr>
                        <a:t>    West</a:t>
                      </a:r>
                      <a:endParaRPr lang="en-US" sz="1200" b="0" i="0" u="none" strike="noStrike" dirty="0">
                        <a:solidFill>
                          <a:schemeClr val="tx1">
                            <a:lumMod val="50000"/>
                          </a:schemeClr>
                        </a:solidFill>
                        <a:effectLst/>
                        <a:latin typeface="Aptos" panose="020B0004020202020204" pitchFamily="34" charset="0"/>
                      </a:endParaRPr>
                    </a:p>
                  </a:txBody>
                  <a:tcPr marL="5715" marR="5715" marT="5715"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13.2%</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14.3%</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-1.7%</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txBody>
                  <a:tcPr marL="7620" marR="7620" marT="762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77" name="Rectangle 76">
            <a:extLst>
              <a:ext uri="{FF2B5EF4-FFF2-40B4-BE49-F238E27FC236}">
                <a16:creationId xmlns:a16="http://schemas.microsoft.com/office/drawing/2014/main" id="{D28E7D53-C57E-A243-292D-4A29050A235C}"/>
              </a:ext>
            </a:extLst>
          </p:cNvPr>
          <p:cNvSpPr/>
          <p:nvPr/>
        </p:nvSpPr>
        <p:spPr>
          <a:xfrm>
            <a:off x="7190749" y="2287223"/>
            <a:ext cx="738396" cy="3032504"/>
          </a:xfrm>
          <a:prstGeom prst="rect">
            <a:avLst/>
          </a:prstGeom>
          <a:noFill/>
          <a:ln>
            <a:solidFill>
              <a:srgbClr val="8AB5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5203BD85-8EE2-8817-4BDC-F036B7DAFC82}"/>
              </a:ext>
            </a:extLst>
          </p:cNvPr>
          <p:cNvSpPr txBox="1"/>
          <p:nvPr/>
        </p:nvSpPr>
        <p:spPr>
          <a:xfrm>
            <a:off x="6095999" y="2041002"/>
            <a:ext cx="3810659" cy="246221"/>
          </a:xfrm>
          <a:prstGeom prst="rect">
            <a:avLst/>
          </a:prstGeom>
          <a:noFill/>
        </p:spPr>
        <p:txBody>
          <a:bodyPr wrap="none" rtlCol="0">
            <a:spAutoFit/>
          </a:bodyPr>
          <a:lstStyle/>
          <a:p>
            <a:r>
              <a:rPr lang="en-US" sz="1000" dirty="0">
                <a:latin typeface="Aptos" panose="020B0004020202020204" pitchFamily="34" charset="0"/>
              </a:rPr>
              <a:t>Use as comparison to understand importance/size of mushrooms</a:t>
            </a:r>
          </a:p>
        </p:txBody>
      </p:sp>
      <p:grpSp>
        <p:nvGrpSpPr>
          <p:cNvPr id="79" name="Group 3">
            <a:extLst>
              <a:ext uri="{FF2B5EF4-FFF2-40B4-BE49-F238E27FC236}">
                <a16:creationId xmlns:a16="http://schemas.microsoft.com/office/drawing/2014/main" id="{9475228B-61E4-1CC4-79F6-682C6B2688ED}"/>
              </a:ext>
            </a:extLst>
          </p:cNvPr>
          <p:cNvGrpSpPr/>
          <p:nvPr/>
        </p:nvGrpSpPr>
        <p:grpSpPr>
          <a:xfrm>
            <a:off x="1498693" y="2504877"/>
            <a:ext cx="3740633" cy="2406311"/>
            <a:chOff x="1612533" y="1175656"/>
            <a:chExt cx="7932405" cy="5301342"/>
          </a:xfrm>
        </p:grpSpPr>
        <p:sp>
          <p:nvSpPr>
            <p:cNvPr id="80" name="Freeform 4">
              <a:extLst>
                <a:ext uri="{FF2B5EF4-FFF2-40B4-BE49-F238E27FC236}">
                  <a16:creationId xmlns:a16="http://schemas.microsoft.com/office/drawing/2014/main" id="{AA21C232-BDC5-9DD5-0703-F154E9BF89F6}"/>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nvGrpSpPr>
            <p:cNvPr id="81" name="Group 82">
              <a:extLst>
                <a:ext uri="{FF2B5EF4-FFF2-40B4-BE49-F238E27FC236}">
                  <a16:creationId xmlns:a16="http://schemas.microsoft.com/office/drawing/2014/main" id="{C12DEE75-4DEF-D2C3-4A3A-E2A997201EBB}"/>
                </a:ext>
              </a:extLst>
            </p:cNvPr>
            <p:cNvGrpSpPr/>
            <p:nvPr/>
          </p:nvGrpSpPr>
          <p:grpSpPr bwMode="gray">
            <a:xfrm>
              <a:off x="1732530" y="1255485"/>
              <a:ext cx="3113738" cy="4098357"/>
              <a:chOff x="233079" y="60105"/>
              <a:chExt cx="2828789" cy="3008855"/>
            </a:xfrm>
            <a:solidFill>
              <a:srgbClr val="C9DD03"/>
            </a:solidFill>
            <a:effectLst/>
          </p:grpSpPr>
          <p:sp>
            <p:nvSpPr>
              <p:cNvPr id="130" name="Freeform 54">
                <a:extLst>
                  <a:ext uri="{FF2B5EF4-FFF2-40B4-BE49-F238E27FC236}">
                    <a16:creationId xmlns:a16="http://schemas.microsoft.com/office/drawing/2014/main" id="{18B1049F-61CF-1944-6EE5-B380BB417DC8}"/>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1" name="Freeform 55">
                <a:extLst>
                  <a:ext uri="{FF2B5EF4-FFF2-40B4-BE49-F238E27FC236}">
                    <a16:creationId xmlns:a16="http://schemas.microsoft.com/office/drawing/2014/main" id="{996E89CD-EEC1-71D4-0468-D453350CC268}"/>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2" name="Freeform 56">
                <a:extLst>
                  <a:ext uri="{FF2B5EF4-FFF2-40B4-BE49-F238E27FC236}">
                    <a16:creationId xmlns:a16="http://schemas.microsoft.com/office/drawing/2014/main" id="{2108BAA6-617C-9CCF-BF91-1DD6D7B94CA9}"/>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3" name="Freeform 57">
                <a:extLst>
                  <a:ext uri="{FF2B5EF4-FFF2-40B4-BE49-F238E27FC236}">
                    <a16:creationId xmlns:a16="http://schemas.microsoft.com/office/drawing/2014/main" id="{6E966E1E-F4B0-0A6B-BD8D-BEFB670A1A72}"/>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4" name="Freeform 58">
                <a:extLst>
                  <a:ext uri="{FF2B5EF4-FFF2-40B4-BE49-F238E27FC236}">
                    <a16:creationId xmlns:a16="http://schemas.microsoft.com/office/drawing/2014/main" id="{EE0D2DB9-EC61-9BEC-EF14-1FBB0E8ADBC4}"/>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5" name="Freeform 59">
                <a:extLst>
                  <a:ext uri="{FF2B5EF4-FFF2-40B4-BE49-F238E27FC236}">
                    <a16:creationId xmlns:a16="http://schemas.microsoft.com/office/drawing/2014/main" id="{B4044820-1C19-A0CC-5B0D-1F2711146EB4}"/>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6" name="Freeform 60">
                <a:extLst>
                  <a:ext uri="{FF2B5EF4-FFF2-40B4-BE49-F238E27FC236}">
                    <a16:creationId xmlns:a16="http://schemas.microsoft.com/office/drawing/2014/main" id="{1A93FE6D-C5B6-7AE8-CA15-BD333FF7D581}"/>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7" name="Freeform 61">
                <a:extLst>
                  <a:ext uri="{FF2B5EF4-FFF2-40B4-BE49-F238E27FC236}">
                    <a16:creationId xmlns:a16="http://schemas.microsoft.com/office/drawing/2014/main" id="{CB041E5B-DD0F-DE67-17C5-1E23B61D9DA9}"/>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8" name="Freeform 62">
                <a:extLst>
                  <a:ext uri="{FF2B5EF4-FFF2-40B4-BE49-F238E27FC236}">
                    <a16:creationId xmlns:a16="http://schemas.microsoft.com/office/drawing/2014/main" id="{D29658B6-4370-E924-23E0-517D0793351A}"/>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39" name="Freeform 63">
                <a:extLst>
                  <a:ext uri="{FF2B5EF4-FFF2-40B4-BE49-F238E27FC236}">
                    <a16:creationId xmlns:a16="http://schemas.microsoft.com/office/drawing/2014/main" id="{ED576BC9-F3AB-F314-C67C-C3901BDB86F7}"/>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grpSp>
          <p:nvGrpSpPr>
            <p:cNvPr id="82" name="Group 93">
              <a:extLst>
                <a:ext uri="{FF2B5EF4-FFF2-40B4-BE49-F238E27FC236}">
                  <a16:creationId xmlns:a16="http://schemas.microsoft.com/office/drawing/2014/main" id="{0A0E727E-E676-C94F-5558-BA067B06F808}"/>
                </a:ext>
              </a:extLst>
            </p:cNvPr>
            <p:cNvGrpSpPr/>
            <p:nvPr/>
          </p:nvGrpSpPr>
          <p:grpSpPr bwMode="gray">
            <a:xfrm>
              <a:off x="4106726" y="4148725"/>
              <a:ext cx="2898177" cy="2328273"/>
              <a:chOff x="2516147" y="2238447"/>
              <a:chExt cx="2629173" cy="1713734"/>
            </a:xfrm>
            <a:solidFill>
              <a:srgbClr val="EAAB00"/>
            </a:solidFill>
            <a:effectLst/>
          </p:grpSpPr>
          <p:sp>
            <p:nvSpPr>
              <p:cNvPr id="126" name="Freeform 50">
                <a:extLst>
                  <a:ext uri="{FF2B5EF4-FFF2-40B4-BE49-F238E27FC236}">
                    <a16:creationId xmlns:a16="http://schemas.microsoft.com/office/drawing/2014/main" id="{E7445E69-75BD-A0E4-031C-9CDD82D43CDD}"/>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7" name="Freeform 51">
                <a:extLst>
                  <a:ext uri="{FF2B5EF4-FFF2-40B4-BE49-F238E27FC236}">
                    <a16:creationId xmlns:a16="http://schemas.microsoft.com/office/drawing/2014/main" id="{430F75A8-AFD2-2C6B-796A-5F7D9DEE8F04}"/>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8" name="Freeform 52">
                <a:extLst>
                  <a:ext uri="{FF2B5EF4-FFF2-40B4-BE49-F238E27FC236}">
                    <a16:creationId xmlns:a16="http://schemas.microsoft.com/office/drawing/2014/main" id="{DBC0BEC8-6956-AD90-5124-3EDA3A3E5A4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9" name="Freeform 53">
                <a:extLst>
                  <a:ext uri="{FF2B5EF4-FFF2-40B4-BE49-F238E27FC236}">
                    <a16:creationId xmlns:a16="http://schemas.microsoft.com/office/drawing/2014/main" id="{23EBAF28-63FB-74B5-A3A7-31FB5E3E196A}"/>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grpSp>
          <p:nvGrpSpPr>
            <p:cNvPr id="83" name="Group 82">
              <a:extLst>
                <a:ext uri="{FF2B5EF4-FFF2-40B4-BE49-F238E27FC236}">
                  <a16:creationId xmlns:a16="http://schemas.microsoft.com/office/drawing/2014/main" id="{E9B1C780-F989-7F08-5A7A-41FADC8F5163}"/>
                </a:ext>
              </a:extLst>
            </p:cNvPr>
            <p:cNvGrpSpPr/>
            <p:nvPr/>
          </p:nvGrpSpPr>
          <p:grpSpPr bwMode="gray">
            <a:xfrm>
              <a:off x="6690901" y="3015709"/>
              <a:ext cx="2222627" cy="1495157"/>
              <a:chOff x="5001144" y="1385387"/>
              <a:chExt cx="2015940" cy="1095640"/>
            </a:xfrm>
            <a:solidFill>
              <a:schemeClr val="accent3"/>
            </a:solidFill>
            <a:effectLst/>
          </p:grpSpPr>
          <p:sp>
            <p:nvSpPr>
              <p:cNvPr id="118" name="Freeform 42">
                <a:extLst>
                  <a:ext uri="{FF2B5EF4-FFF2-40B4-BE49-F238E27FC236}">
                    <a16:creationId xmlns:a16="http://schemas.microsoft.com/office/drawing/2014/main" id="{688DE517-1AC4-1F23-1D7C-89152231EDFA}"/>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19" name="Freeform 43">
                <a:extLst>
                  <a:ext uri="{FF2B5EF4-FFF2-40B4-BE49-F238E27FC236}">
                    <a16:creationId xmlns:a16="http://schemas.microsoft.com/office/drawing/2014/main" id="{E805C082-6BF6-07DD-3053-4865EE106990}"/>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0" name="Freeform 44">
                <a:extLst>
                  <a:ext uri="{FF2B5EF4-FFF2-40B4-BE49-F238E27FC236}">
                    <a16:creationId xmlns:a16="http://schemas.microsoft.com/office/drawing/2014/main" id="{48442BCF-F48D-9D9F-F08D-55A78C3CFFE3}"/>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1" name="Freeform 45">
                <a:extLst>
                  <a:ext uri="{FF2B5EF4-FFF2-40B4-BE49-F238E27FC236}">
                    <a16:creationId xmlns:a16="http://schemas.microsoft.com/office/drawing/2014/main" id="{C038FDE2-5276-702E-4A5F-BEF8E6FEBD2B}"/>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2" name="Freeform 46">
                <a:extLst>
                  <a:ext uri="{FF2B5EF4-FFF2-40B4-BE49-F238E27FC236}">
                    <a16:creationId xmlns:a16="http://schemas.microsoft.com/office/drawing/2014/main" id="{A007FBCD-B7D5-14B6-37FF-C188C7EB8A9F}"/>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3" name="Freeform 47">
                <a:extLst>
                  <a:ext uri="{FF2B5EF4-FFF2-40B4-BE49-F238E27FC236}">
                    <a16:creationId xmlns:a16="http://schemas.microsoft.com/office/drawing/2014/main" id="{FE1E77DA-B90B-42A4-917A-8D8CC4D4866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4" name="Freeform 48">
                <a:extLst>
                  <a:ext uri="{FF2B5EF4-FFF2-40B4-BE49-F238E27FC236}">
                    <a16:creationId xmlns:a16="http://schemas.microsoft.com/office/drawing/2014/main" id="{EA0B3683-5BA9-3503-D039-0CCDF45664C8}"/>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25" name="Freeform 49">
                <a:extLst>
                  <a:ext uri="{FF2B5EF4-FFF2-40B4-BE49-F238E27FC236}">
                    <a16:creationId xmlns:a16="http://schemas.microsoft.com/office/drawing/2014/main" id="{39AFB091-9A6B-82F3-E61F-A580A88E6CD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grpSp>
          <p:nvGrpSpPr>
            <p:cNvPr id="84" name="Group 107">
              <a:extLst>
                <a:ext uri="{FF2B5EF4-FFF2-40B4-BE49-F238E27FC236}">
                  <a16:creationId xmlns:a16="http://schemas.microsoft.com/office/drawing/2014/main" id="{223DBD2C-C0DE-0257-0458-7C2A21286831}"/>
                </a:ext>
              </a:extLst>
            </p:cNvPr>
            <p:cNvGrpSpPr/>
            <p:nvPr/>
          </p:nvGrpSpPr>
          <p:grpSpPr bwMode="gray">
            <a:xfrm>
              <a:off x="6538919" y="4225159"/>
              <a:ext cx="2062633" cy="2080463"/>
              <a:chOff x="4854991" y="2295992"/>
              <a:chExt cx="1872069" cy="1526341"/>
            </a:xfrm>
            <a:solidFill>
              <a:srgbClr val="00B050"/>
            </a:solidFill>
            <a:effectLst/>
          </p:grpSpPr>
          <p:sp>
            <p:nvSpPr>
              <p:cNvPr id="112" name="Freeform 36">
                <a:extLst>
                  <a:ext uri="{FF2B5EF4-FFF2-40B4-BE49-F238E27FC236}">
                    <a16:creationId xmlns:a16="http://schemas.microsoft.com/office/drawing/2014/main" id="{67658882-F0AB-1E47-981B-59A6011C6210}"/>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nvGrpSpPr>
              <p:cNvPr id="113" name="Group 109">
                <a:extLst>
                  <a:ext uri="{FF2B5EF4-FFF2-40B4-BE49-F238E27FC236}">
                    <a16:creationId xmlns:a16="http://schemas.microsoft.com/office/drawing/2014/main" id="{6E3BD46C-EC7A-6437-9243-B8B7A40712F7}"/>
                  </a:ext>
                </a:extLst>
              </p:cNvPr>
              <p:cNvGrpSpPr/>
              <p:nvPr/>
            </p:nvGrpSpPr>
            <p:grpSpPr bwMode="gray">
              <a:xfrm>
                <a:off x="4854991" y="2368530"/>
                <a:ext cx="1872069" cy="1453803"/>
                <a:chOff x="4854991" y="2368531"/>
                <a:chExt cx="1872069" cy="1453802"/>
              </a:xfrm>
              <a:grpFill/>
            </p:grpSpPr>
            <p:sp>
              <p:nvSpPr>
                <p:cNvPr id="114" name="Freeform 38">
                  <a:extLst>
                    <a:ext uri="{FF2B5EF4-FFF2-40B4-BE49-F238E27FC236}">
                      <a16:creationId xmlns:a16="http://schemas.microsoft.com/office/drawing/2014/main" id="{54C4F9D0-3AA6-C21A-A4FB-9CC73AF574C2}"/>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15" name="Freeform 39">
                  <a:extLst>
                    <a:ext uri="{FF2B5EF4-FFF2-40B4-BE49-F238E27FC236}">
                      <a16:creationId xmlns:a16="http://schemas.microsoft.com/office/drawing/2014/main" id="{014F2E7B-E344-9E60-A766-22EF7E6312A1}"/>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16" name="Freeform 40">
                  <a:extLst>
                    <a:ext uri="{FF2B5EF4-FFF2-40B4-BE49-F238E27FC236}">
                      <a16:creationId xmlns:a16="http://schemas.microsoft.com/office/drawing/2014/main" id="{B8D75082-B5FB-A78A-0175-DDFCACFD1135}"/>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17" name="Freeform 41">
                  <a:extLst>
                    <a:ext uri="{FF2B5EF4-FFF2-40B4-BE49-F238E27FC236}">
                      <a16:creationId xmlns:a16="http://schemas.microsoft.com/office/drawing/2014/main" id="{9A2CF430-FBC0-ECFC-EAF3-C682834BAE04}"/>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grpSp>
        <p:grpSp>
          <p:nvGrpSpPr>
            <p:cNvPr id="85" name="Group 114">
              <a:extLst>
                <a:ext uri="{FF2B5EF4-FFF2-40B4-BE49-F238E27FC236}">
                  <a16:creationId xmlns:a16="http://schemas.microsoft.com/office/drawing/2014/main" id="{18847724-C0F4-685E-1247-6F5E07B9819A}"/>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102" name="Freeform 26">
                <a:extLst>
                  <a:ext uri="{FF2B5EF4-FFF2-40B4-BE49-F238E27FC236}">
                    <a16:creationId xmlns:a16="http://schemas.microsoft.com/office/drawing/2014/main" id="{6792F5D8-00B6-2012-B66E-391D9DA66836}"/>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3" name="Freeform 27">
                <a:extLst>
                  <a:ext uri="{FF2B5EF4-FFF2-40B4-BE49-F238E27FC236}">
                    <a16:creationId xmlns:a16="http://schemas.microsoft.com/office/drawing/2014/main" id="{49C20798-F9CA-CCCB-664D-55BD7DCF9A58}"/>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4" name="Freeform 28">
                <a:extLst>
                  <a:ext uri="{FF2B5EF4-FFF2-40B4-BE49-F238E27FC236}">
                    <a16:creationId xmlns:a16="http://schemas.microsoft.com/office/drawing/2014/main" id="{194C9BBD-2C8C-8D18-EFFD-6D212CE19E7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5" name="Freeform 29">
                <a:extLst>
                  <a:ext uri="{FF2B5EF4-FFF2-40B4-BE49-F238E27FC236}">
                    <a16:creationId xmlns:a16="http://schemas.microsoft.com/office/drawing/2014/main" id="{413C34F6-CBB1-2478-ADC5-297BC777EF88}"/>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6" name="Freeform 30">
                <a:extLst>
                  <a:ext uri="{FF2B5EF4-FFF2-40B4-BE49-F238E27FC236}">
                    <a16:creationId xmlns:a16="http://schemas.microsoft.com/office/drawing/2014/main" id="{FCEDE228-D1C9-9BA5-3613-EE41DD6A6C00}"/>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7" name="Freeform 31">
                <a:extLst>
                  <a:ext uri="{FF2B5EF4-FFF2-40B4-BE49-F238E27FC236}">
                    <a16:creationId xmlns:a16="http://schemas.microsoft.com/office/drawing/2014/main" id="{75EF035D-D49A-7866-0570-6F69ECE0C7F6}"/>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8" name="Freeform 32">
                <a:extLst>
                  <a:ext uri="{FF2B5EF4-FFF2-40B4-BE49-F238E27FC236}">
                    <a16:creationId xmlns:a16="http://schemas.microsoft.com/office/drawing/2014/main" id="{6561287A-C571-03B8-0798-5FCA762E22DD}"/>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9" name="Freeform 33">
                <a:extLst>
                  <a:ext uri="{FF2B5EF4-FFF2-40B4-BE49-F238E27FC236}">
                    <a16:creationId xmlns:a16="http://schemas.microsoft.com/office/drawing/2014/main" id="{7F94BF38-2723-3F2E-373A-D7B17E704018}"/>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10" name="Freeform 34">
                <a:extLst>
                  <a:ext uri="{FF2B5EF4-FFF2-40B4-BE49-F238E27FC236}">
                    <a16:creationId xmlns:a16="http://schemas.microsoft.com/office/drawing/2014/main" id="{A5ABFF89-D824-F23A-124D-B6F5EBA2FA5E}"/>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11" name="Freeform 35">
                <a:extLst>
                  <a:ext uri="{FF2B5EF4-FFF2-40B4-BE49-F238E27FC236}">
                    <a16:creationId xmlns:a16="http://schemas.microsoft.com/office/drawing/2014/main" id="{CE31DAB1-8F7E-5F89-602A-DB8801DCC437}"/>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grpSp>
          <p:nvGrpSpPr>
            <p:cNvPr id="86" name="Group 125">
              <a:extLst>
                <a:ext uri="{FF2B5EF4-FFF2-40B4-BE49-F238E27FC236}">
                  <a16:creationId xmlns:a16="http://schemas.microsoft.com/office/drawing/2014/main" id="{A0CC0599-A58F-B793-67A0-99D0312750B2}"/>
                </a:ext>
              </a:extLst>
            </p:cNvPr>
            <p:cNvGrpSpPr/>
            <p:nvPr/>
          </p:nvGrpSpPr>
          <p:grpSpPr bwMode="gray">
            <a:xfrm>
              <a:off x="4572277" y="1486036"/>
              <a:ext cx="2256629" cy="2793059"/>
              <a:chOff x="2963833" y="233688"/>
              <a:chExt cx="2046513" cy="2046204"/>
            </a:xfrm>
            <a:solidFill>
              <a:srgbClr val="D47600"/>
            </a:solidFill>
            <a:effectLst/>
          </p:grpSpPr>
          <p:sp>
            <p:nvSpPr>
              <p:cNvPr id="95" name="Freeform 19">
                <a:extLst>
                  <a:ext uri="{FF2B5EF4-FFF2-40B4-BE49-F238E27FC236}">
                    <a16:creationId xmlns:a16="http://schemas.microsoft.com/office/drawing/2014/main" id="{6ACA1280-D0C0-82BF-A52C-ECA75FA1BC08}"/>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96" name="Freeform 20">
                <a:extLst>
                  <a:ext uri="{FF2B5EF4-FFF2-40B4-BE49-F238E27FC236}">
                    <a16:creationId xmlns:a16="http://schemas.microsoft.com/office/drawing/2014/main" id="{2A121DDF-CFF4-EE92-F1B7-099C9C2DFE5F}"/>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97" name="Freeform 21">
                <a:extLst>
                  <a:ext uri="{FF2B5EF4-FFF2-40B4-BE49-F238E27FC236}">
                    <a16:creationId xmlns:a16="http://schemas.microsoft.com/office/drawing/2014/main" id="{B8D3033E-FAE8-661C-977C-D8A477740DFF}"/>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98" name="Freeform 22">
                <a:extLst>
                  <a:ext uri="{FF2B5EF4-FFF2-40B4-BE49-F238E27FC236}">
                    <a16:creationId xmlns:a16="http://schemas.microsoft.com/office/drawing/2014/main" id="{002F9E6A-7F5B-6BBE-976F-0CBFCB1AC591}"/>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99" name="Freeform 23">
                <a:extLst>
                  <a:ext uri="{FF2B5EF4-FFF2-40B4-BE49-F238E27FC236}">
                    <a16:creationId xmlns:a16="http://schemas.microsoft.com/office/drawing/2014/main" id="{174141DE-F898-0D4E-C2EF-E2CB7BF7F684}"/>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0" name="Freeform 24">
                <a:extLst>
                  <a:ext uri="{FF2B5EF4-FFF2-40B4-BE49-F238E27FC236}">
                    <a16:creationId xmlns:a16="http://schemas.microsoft.com/office/drawing/2014/main" id="{96E94FFD-2FA5-5FD7-28DA-30817AC7CE3F}"/>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101" name="Freeform 25">
                <a:extLst>
                  <a:ext uri="{FF2B5EF4-FFF2-40B4-BE49-F238E27FC236}">
                    <a16:creationId xmlns:a16="http://schemas.microsoft.com/office/drawing/2014/main" id="{3D47003C-E3C9-C862-85C6-B707BAAA739A}"/>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grpSp>
          <p:nvGrpSpPr>
            <p:cNvPr id="87" name="Group 133">
              <a:extLst>
                <a:ext uri="{FF2B5EF4-FFF2-40B4-BE49-F238E27FC236}">
                  <a16:creationId xmlns:a16="http://schemas.microsoft.com/office/drawing/2014/main" id="{E5DE4293-539D-67E0-D55D-2B193F7D8C55}"/>
                </a:ext>
              </a:extLst>
            </p:cNvPr>
            <p:cNvGrpSpPr/>
            <p:nvPr/>
          </p:nvGrpSpPr>
          <p:grpSpPr bwMode="gray">
            <a:xfrm>
              <a:off x="6089369" y="1889069"/>
              <a:ext cx="1886645" cy="2210835"/>
              <a:chOff x="4422691" y="537135"/>
              <a:chExt cx="1713821" cy="1624569"/>
            </a:xfrm>
            <a:solidFill>
              <a:schemeClr val="accent2"/>
            </a:solidFill>
            <a:effectLst/>
          </p:grpSpPr>
          <p:sp>
            <p:nvSpPr>
              <p:cNvPr id="88" name="Freeform 12">
                <a:extLst>
                  <a:ext uri="{FF2B5EF4-FFF2-40B4-BE49-F238E27FC236}">
                    <a16:creationId xmlns:a16="http://schemas.microsoft.com/office/drawing/2014/main" id="{6C2AFA44-62AE-0BDF-F816-607A3D96483A}"/>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89" name="Freeform 13">
                <a:extLst>
                  <a:ext uri="{FF2B5EF4-FFF2-40B4-BE49-F238E27FC236}">
                    <a16:creationId xmlns:a16="http://schemas.microsoft.com/office/drawing/2014/main" id="{30B2231C-740D-6F35-E138-6CB65F677EEF}"/>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90" name="Freeform 14">
                <a:extLst>
                  <a:ext uri="{FF2B5EF4-FFF2-40B4-BE49-F238E27FC236}">
                    <a16:creationId xmlns:a16="http://schemas.microsoft.com/office/drawing/2014/main" id="{45E82380-F115-3BBD-1B2B-70FEA8E7A37A}"/>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91" name="Freeform 15">
                <a:extLst>
                  <a:ext uri="{FF2B5EF4-FFF2-40B4-BE49-F238E27FC236}">
                    <a16:creationId xmlns:a16="http://schemas.microsoft.com/office/drawing/2014/main" id="{F11621C6-EA3E-B01F-A29E-331EEB71117C}"/>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nvGrpSpPr>
              <p:cNvPr id="92" name="Group 138">
                <a:extLst>
                  <a:ext uri="{FF2B5EF4-FFF2-40B4-BE49-F238E27FC236}">
                    <a16:creationId xmlns:a16="http://schemas.microsoft.com/office/drawing/2014/main" id="{3D0D7E40-1CF1-DE31-9B6A-2A15E776FFF2}"/>
                  </a:ext>
                </a:extLst>
              </p:cNvPr>
              <p:cNvGrpSpPr>
                <a:grpSpLocks/>
              </p:cNvGrpSpPr>
              <p:nvPr/>
            </p:nvGrpSpPr>
            <p:grpSpPr bwMode="gray">
              <a:xfrm>
                <a:off x="4708634" y="537135"/>
                <a:ext cx="1068216" cy="838733"/>
                <a:chOff x="4708633" y="537135"/>
                <a:chExt cx="594" cy="555"/>
              </a:xfrm>
              <a:grpFill/>
            </p:grpSpPr>
            <p:sp>
              <p:nvSpPr>
                <p:cNvPr id="93" name="Freeform 17">
                  <a:extLst>
                    <a:ext uri="{FF2B5EF4-FFF2-40B4-BE49-F238E27FC236}">
                      <a16:creationId xmlns:a16="http://schemas.microsoft.com/office/drawing/2014/main" id="{E59EAA7E-9D9C-C846-5431-5F12F427A695}"/>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sp>
              <p:nvSpPr>
                <p:cNvPr id="94" name="Freeform 18">
                  <a:extLst>
                    <a:ext uri="{FF2B5EF4-FFF2-40B4-BE49-F238E27FC236}">
                      <a16:creationId xmlns:a16="http://schemas.microsoft.com/office/drawing/2014/main" id="{85890CCB-B6C9-764C-3E02-F59F648A816D}"/>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dirty="0">
                    <a:solidFill>
                      <a:srgbClr val="616365"/>
                    </a:solidFill>
                  </a:endParaRPr>
                </a:p>
              </p:txBody>
            </p:sp>
          </p:grpSp>
        </p:grpSp>
      </p:grpSp>
      <p:sp>
        <p:nvSpPr>
          <p:cNvPr id="140" name="TextBox 62">
            <a:extLst>
              <a:ext uri="{FF2B5EF4-FFF2-40B4-BE49-F238E27FC236}">
                <a16:creationId xmlns:a16="http://schemas.microsoft.com/office/drawing/2014/main" id="{DA7CC0FB-192D-B3E9-D0BE-7B98247641A8}"/>
              </a:ext>
            </a:extLst>
          </p:cNvPr>
          <p:cNvSpPr txBox="1"/>
          <p:nvPr/>
        </p:nvSpPr>
        <p:spPr bwMode="gray">
          <a:xfrm>
            <a:off x="1835251" y="2402396"/>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WEST</a:t>
            </a:r>
          </a:p>
        </p:txBody>
      </p:sp>
      <p:sp>
        <p:nvSpPr>
          <p:cNvPr id="141" name="TextBox 63">
            <a:extLst>
              <a:ext uri="{FF2B5EF4-FFF2-40B4-BE49-F238E27FC236}">
                <a16:creationId xmlns:a16="http://schemas.microsoft.com/office/drawing/2014/main" id="{DDF06348-AC49-E0A9-2119-7283529D7676}"/>
              </a:ext>
            </a:extLst>
          </p:cNvPr>
          <p:cNvSpPr txBox="1"/>
          <p:nvPr/>
        </p:nvSpPr>
        <p:spPr bwMode="gray">
          <a:xfrm>
            <a:off x="1132094" y="4167391"/>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142" name="TextBox 64">
            <a:extLst>
              <a:ext uri="{FF2B5EF4-FFF2-40B4-BE49-F238E27FC236}">
                <a16:creationId xmlns:a16="http://schemas.microsoft.com/office/drawing/2014/main" id="{4C55BE51-C9FB-CDF3-8F8B-6939DEF4E9EC}"/>
              </a:ext>
            </a:extLst>
          </p:cNvPr>
          <p:cNvSpPr txBox="1"/>
          <p:nvPr/>
        </p:nvSpPr>
        <p:spPr bwMode="gray">
          <a:xfrm>
            <a:off x="2783777" y="4911188"/>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SOUTH CENTRAL </a:t>
            </a:r>
          </a:p>
        </p:txBody>
      </p:sp>
      <p:sp>
        <p:nvSpPr>
          <p:cNvPr id="143" name="TextBox 65">
            <a:extLst>
              <a:ext uri="{FF2B5EF4-FFF2-40B4-BE49-F238E27FC236}">
                <a16:creationId xmlns:a16="http://schemas.microsoft.com/office/drawing/2014/main" id="{E00B5663-141D-9B84-4FF6-0A4E873C89EB}"/>
              </a:ext>
            </a:extLst>
          </p:cNvPr>
          <p:cNvSpPr txBox="1"/>
          <p:nvPr/>
        </p:nvSpPr>
        <p:spPr bwMode="gray">
          <a:xfrm>
            <a:off x="4618963" y="4228859"/>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SOUTHEAST </a:t>
            </a:r>
          </a:p>
        </p:txBody>
      </p:sp>
      <p:sp>
        <p:nvSpPr>
          <p:cNvPr id="144" name="TextBox 66">
            <a:extLst>
              <a:ext uri="{FF2B5EF4-FFF2-40B4-BE49-F238E27FC236}">
                <a16:creationId xmlns:a16="http://schemas.microsoft.com/office/drawing/2014/main" id="{69798126-B1AB-B609-A487-4B05AE37D641}"/>
              </a:ext>
            </a:extLst>
          </p:cNvPr>
          <p:cNvSpPr txBox="1"/>
          <p:nvPr/>
        </p:nvSpPr>
        <p:spPr bwMode="gray">
          <a:xfrm>
            <a:off x="4957347" y="2801657"/>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NORTHEAST </a:t>
            </a:r>
          </a:p>
        </p:txBody>
      </p:sp>
      <p:sp>
        <p:nvSpPr>
          <p:cNvPr id="145" name="TextBox 67">
            <a:extLst>
              <a:ext uri="{FF2B5EF4-FFF2-40B4-BE49-F238E27FC236}">
                <a16:creationId xmlns:a16="http://schemas.microsoft.com/office/drawing/2014/main" id="{D955AE48-AA10-2924-337F-23F423C2E784}"/>
              </a:ext>
            </a:extLst>
          </p:cNvPr>
          <p:cNvSpPr txBox="1"/>
          <p:nvPr/>
        </p:nvSpPr>
        <p:spPr bwMode="gray">
          <a:xfrm>
            <a:off x="2742642" y="2468999"/>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dirty="0">
                <a:latin typeface="+mj-lt"/>
                <a:cs typeface="Arial" panose="020B0604020202020204" pitchFamily="34" charset="0"/>
              </a:rPr>
              <a:t>PLAINS </a:t>
            </a:r>
          </a:p>
        </p:txBody>
      </p:sp>
      <p:sp>
        <p:nvSpPr>
          <p:cNvPr id="146" name="TextBox 68">
            <a:extLst>
              <a:ext uri="{FF2B5EF4-FFF2-40B4-BE49-F238E27FC236}">
                <a16:creationId xmlns:a16="http://schemas.microsoft.com/office/drawing/2014/main" id="{B79A710F-5218-3492-5AB8-8978CB997B15}"/>
              </a:ext>
            </a:extLst>
          </p:cNvPr>
          <p:cNvSpPr txBox="1"/>
          <p:nvPr/>
        </p:nvSpPr>
        <p:spPr bwMode="gray">
          <a:xfrm>
            <a:off x="3716641" y="2616377"/>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GREAT LAKES </a:t>
            </a:r>
          </a:p>
        </p:txBody>
      </p:sp>
      <p:sp>
        <p:nvSpPr>
          <p:cNvPr id="147" name="TextBox 69">
            <a:extLst>
              <a:ext uri="{FF2B5EF4-FFF2-40B4-BE49-F238E27FC236}">
                <a16:creationId xmlns:a16="http://schemas.microsoft.com/office/drawing/2014/main" id="{65418BFB-8CBD-CD44-00DB-DABF8416E766}"/>
              </a:ext>
            </a:extLst>
          </p:cNvPr>
          <p:cNvSpPr txBox="1"/>
          <p:nvPr/>
        </p:nvSpPr>
        <p:spPr bwMode="gray">
          <a:xfrm>
            <a:off x="4803738" y="3581315"/>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MID SOUTH</a:t>
            </a:r>
          </a:p>
        </p:txBody>
      </p:sp>
      <p:sp>
        <p:nvSpPr>
          <p:cNvPr id="149" name="TextBox 148">
            <a:extLst>
              <a:ext uri="{FF2B5EF4-FFF2-40B4-BE49-F238E27FC236}">
                <a16:creationId xmlns:a16="http://schemas.microsoft.com/office/drawing/2014/main" id="{132D82B7-4F98-3323-11DE-DE19A8CEC40A}"/>
              </a:ext>
            </a:extLst>
          </p:cNvPr>
          <p:cNvSpPr txBox="1"/>
          <p:nvPr/>
        </p:nvSpPr>
        <p:spPr>
          <a:xfrm>
            <a:off x="8594735" y="5659202"/>
            <a:ext cx="2920920" cy="246221"/>
          </a:xfrm>
          <a:prstGeom prst="rect">
            <a:avLst/>
          </a:prstGeom>
          <a:noFill/>
        </p:spPr>
        <p:txBody>
          <a:bodyPr wrap="square" rtlCol="0">
            <a:spAutoFit/>
          </a:bodyPr>
          <a:lstStyle/>
          <a:p>
            <a:r>
              <a:rPr lang="en-US" sz="1000" dirty="0">
                <a:latin typeface="Aptos" panose="020B0004020202020204" pitchFamily="34" charset="0"/>
              </a:rPr>
              <a:t>= Better-than-average performance vs. total US</a:t>
            </a:r>
          </a:p>
        </p:txBody>
      </p:sp>
      <p:sp>
        <p:nvSpPr>
          <p:cNvPr id="150" name="Isosceles Triangle 149">
            <a:extLst>
              <a:ext uri="{FF2B5EF4-FFF2-40B4-BE49-F238E27FC236}">
                <a16:creationId xmlns:a16="http://schemas.microsoft.com/office/drawing/2014/main" id="{312984F2-F9F6-D351-15D1-CE4836E562D9}"/>
              </a:ext>
            </a:extLst>
          </p:cNvPr>
          <p:cNvSpPr/>
          <p:nvPr/>
        </p:nvSpPr>
        <p:spPr>
          <a:xfrm>
            <a:off x="8433213" y="5436143"/>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latin typeface="Aptos" panose="020B0004020202020204" pitchFamily="34" charset="0"/>
            </a:endParaRPr>
          </a:p>
        </p:txBody>
      </p:sp>
      <p:sp>
        <p:nvSpPr>
          <p:cNvPr id="151" name="Isosceles Triangle 150">
            <a:extLst>
              <a:ext uri="{FF2B5EF4-FFF2-40B4-BE49-F238E27FC236}">
                <a16:creationId xmlns:a16="http://schemas.microsoft.com/office/drawing/2014/main" id="{D12272A0-A156-10E8-3012-09E8BA2825C0}"/>
              </a:ext>
            </a:extLst>
          </p:cNvPr>
          <p:cNvSpPr/>
          <p:nvPr/>
        </p:nvSpPr>
        <p:spPr>
          <a:xfrm>
            <a:off x="8402422" y="4769594"/>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endParaRPr>
          </a:p>
        </p:txBody>
      </p:sp>
      <p:sp>
        <p:nvSpPr>
          <p:cNvPr id="152" name="Isosceles Triangle 151">
            <a:extLst>
              <a:ext uri="{FF2B5EF4-FFF2-40B4-BE49-F238E27FC236}">
                <a16:creationId xmlns:a16="http://schemas.microsoft.com/office/drawing/2014/main" id="{42DEEA7B-588E-1F2C-131C-61655147C86D}"/>
              </a:ext>
            </a:extLst>
          </p:cNvPr>
          <p:cNvSpPr/>
          <p:nvPr/>
        </p:nvSpPr>
        <p:spPr>
          <a:xfrm>
            <a:off x="8414705" y="3294870"/>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endParaRPr>
          </a:p>
        </p:txBody>
      </p:sp>
      <p:sp>
        <p:nvSpPr>
          <p:cNvPr id="154" name="Isosceles Triangle 5">
            <a:extLst>
              <a:ext uri="{FF2B5EF4-FFF2-40B4-BE49-F238E27FC236}">
                <a16:creationId xmlns:a16="http://schemas.microsoft.com/office/drawing/2014/main" id="{C8692285-0F20-5356-1E4E-DB6A00EDC93E}"/>
              </a:ext>
            </a:extLst>
          </p:cNvPr>
          <p:cNvSpPr/>
          <p:nvPr/>
        </p:nvSpPr>
        <p:spPr>
          <a:xfrm>
            <a:off x="8402422" y="3550070"/>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endParaRPr>
          </a:p>
        </p:txBody>
      </p:sp>
      <p:sp>
        <p:nvSpPr>
          <p:cNvPr id="155" name="Isosceles Triangle 5">
            <a:extLst>
              <a:ext uri="{FF2B5EF4-FFF2-40B4-BE49-F238E27FC236}">
                <a16:creationId xmlns:a16="http://schemas.microsoft.com/office/drawing/2014/main" id="{F7958CBE-548A-17DF-4A0B-1E6C58247581}"/>
              </a:ext>
            </a:extLst>
          </p:cNvPr>
          <p:cNvSpPr/>
          <p:nvPr/>
        </p:nvSpPr>
        <p:spPr>
          <a:xfrm>
            <a:off x="8402422" y="4067289"/>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endParaRPr>
          </a:p>
        </p:txBody>
      </p:sp>
      <p:sp>
        <p:nvSpPr>
          <p:cNvPr id="156" name="Isosceles Triangle 5">
            <a:extLst>
              <a:ext uri="{FF2B5EF4-FFF2-40B4-BE49-F238E27FC236}">
                <a16:creationId xmlns:a16="http://schemas.microsoft.com/office/drawing/2014/main" id="{683D7D05-3B2E-FA01-F4CB-2E0FFB7226E4}"/>
              </a:ext>
            </a:extLst>
          </p:cNvPr>
          <p:cNvSpPr/>
          <p:nvPr/>
        </p:nvSpPr>
        <p:spPr>
          <a:xfrm>
            <a:off x="8402422" y="5045917"/>
            <a:ext cx="161522" cy="152400"/>
          </a:xfrm>
          <a:prstGeom prst="triangle">
            <a:avLst/>
          </a:prstGeom>
          <a:solidFill>
            <a:srgbClr val="72AF2F"/>
          </a:solidFill>
          <a:ln>
            <a:solidFill>
              <a:srgbClr val="72AF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endParaRPr>
          </a:p>
        </p:txBody>
      </p:sp>
      <p:sp>
        <p:nvSpPr>
          <p:cNvPr id="159" name="Isosceles Triangle 9">
            <a:extLst>
              <a:ext uri="{FF2B5EF4-FFF2-40B4-BE49-F238E27FC236}">
                <a16:creationId xmlns:a16="http://schemas.microsoft.com/office/drawing/2014/main" id="{F2F5D07A-FCA7-A619-32DF-77B37DB537EF}"/>
              </a:ext>
            </a:extLst>
          </p:cNvPr>
          <p:cNvSpPr/>
          <p:nvPr/>
        </p:nvSpPr>
        <p:spPr>
          <a:xfrm>
            <a:off x="9554550" y="5035600"/>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160" name="TextBox 159">
            <a:extLst>
              <a:ext uri="{FF2B5EF4-FFF2-40B4-BE49-F238E27FC236}">
                <a16:creationId xmlns:a16="http://schemas.microsoft.com/office/drawing/2014/main" id="{10BD974C-D360-DD2E-C798-BEB4CFAD8C3C}"/>
              </a:ext>
            </a:extLst>
          </p:cNvPr>
          <p:cNvSpPr txBox="1"/>
          <p:nvPr/>
        </p:nvSpPr>
        <p:spPr>
          <a:xfrm>
            <a:off x="8594735" y="5397872"/>
            <a:ext cx="2468192" cy="246221"/>
          </a:xfrm>
          <a:prstGeom prst="rect">
            <a:avLst/>
          </a:prstGeom>
          <a:noFill/>
        </p:spPr>
        <p:txBody>
          <a:bodyPr wrap="square" rtlCol="0">
            <a:spAutoFit/>
          </a:bodyPr>
          <a:lstStyle/>
          <a:p>
            <a:r>
              <a:rPr lang="en-US" sz="1000" dirty="0">
                <a:latin typeface="Aptos" panose="020B0004020202020204" pitchFamily="34" charset="0"/>
              </a:rPr>
              <a:t>= Above-average share vs. veg</a:t>
            </a:r>
          </a:p>
        </p:txBody>
      </p:sp>
      <p:sp>
        <p:nvSpPr>
          <p:cNvPr id="161" name="Isosceles Triangle 160">
            <a:extLst>
              <a:ext uri="{FF2B5EF4-FFF2-40B4-BE49-F238E27FC236}">
                <a16:creationId xmlns:a16="http://schemas.microsoft.com/office/drawing/2014/main" id="{8DDC1B04-8032-7781-52AB-906AF3515B8C}"/>
              </a:ext>
            </a:extLst>
          </p:cNvPr>
          <p:cNvSpPr/>
          <p:nvPr/>
        </p:nvSpPr>
        <p:spPr>
          <a:xfrm>
            <a:off x="8433213" y="5679667"/>
            <a:ext cx="161522" cy="1524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latin typeface="Aptos" panose="020B0004020202020204" pitchFamily="34" charset="0"/>
            </a:endParaRPr>
          </a:p>
        </p:txBody>
      </p:sp>
      <p:sp>
        <p:nvSpPr>
          <p:cNvPr id="162" name="Isosceles Triangle 161">
            <a:extLst>
              <a:ext uri="{FF2B5EF4-FFF2-40B4-BE49-F238E27FC236}">
                <a16:creationId xmlns:a16="http://schemas.microsoft.com/office/drawing/2014/main" id="{852E716C-F2A2-87B3-FEC2-DD3FEB2FE29C}"/>
              </a:ext>
            </a:extLst>
          </p:cNvPr>
          <p:cNvSpPr/>
          <p:nvPr/>
        </p:nvSpPr>
        <p:spPr>
          <a:xfrm>
            <a:off x="9554550" y="5057707"/>
            <a:ext cx="161522" cy="1524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latin typeface="Aptos" panose="020B0004020202020204" pitchFamily="34" charset="0"/>
            </a:endParaRPr>
          </a:p>
        </p:txBody>
      </p:sp>
      <p:sp>
        <p:nvSpPr>
          <p:cNvPr id="164" name="Isosceles Triangle 163">
            <a:extLst>
              <a:ext uri="{FF2B5EF4-FFF2-40B4-BE49-F238E27FC236}">
                <a16:creationId xmlns:a16="http://schemas.microsoft.com/office/drawing/2014/main" id="{F6CA150A-7078-87B5-4F70-1E0E22C7F7E4}"/>
              </a:ext>
            </a:extLst>
          </p:cNvPr>
          <p:cNvSpPr/>
          <p:nvPr/>
        </p:nvSpPr>
        <p:spPr>
          <a:xfrm>
            <a:off x="9554550" y="3814773"/>
            <a:ext cx="161522" cy="1524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latin typeface="Aptos" panose="020B0004020202020204" pitchFamily="34" charset="0"/>
            </a:endParaRPr>
          </a:p>
        </p:txBody>
      </p:sp>
      <p:sp>
        <p:nvSpPr>
          <p:cNvPr id="165" name="Isosceles Triangle 164">
            <a:extLst>
              <a:ext uri="{FF2B5EF4-FFF2-40B4-BE49-F238E27FC236}">
                <a16:creationId xmlns:a16="http://schemas.microsoft.com/office/drawing/2014/main" id="{ACCDF6B1-5A1D-39D5-2AE7-BB8956949385}"/>
              </a:ext>
            </a:extLst>
          </p:cNvPr>
          <p:cNvSpPr/>
          <p:nvPr/>
        </p:nvSpPr>
        <p:spPr>
          <a:xfrm>
            <a:off x="9554550" y="3552813"/>
            <a:ext cx="161522" cy="1524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latin typeface="Aptos" panose="020B0004020202020204" pitchFamily="34" charset="0"/>
            </a:endParaRPr>
          </a:p>
        </p:txBody>
      </p:sp>
      <p:sp>
        <p:nvSpPr>
          <p:cNvPr id="148" name="Isosceles Triangle 163">
            <a:extLst>
              <a:ext uri="{FF2B5EF4-FFF2-40B4-BE49-F238E27FC236}">
                <a16:creationId xmlns:a16="http://schemas.microsoft.com/office/drawing/2014/main" id="{F6CA150A-7078-87B5-4F70-1E0E22C7F7E4}"/>
              </a:ext>
            </a:extLst>
          </p:cNvPr>
          <p:cNvSpPr/>
          <p:nvPr/>
        </p:nvSpPr>
        <p:spPr>
          <a:xfrm>
            <a:off x="9554550" y="4510611"/>
            <a:ext cx="161522" cy="152400"/>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accent3"/>
              </a:solidFill>
              <a:latin typeface="Aptos" panose="020B0004020202020204" pitchFamily="34" charset="0"/>
            </a:endParaRPr>
          </a:p>
        </p:txBody>
      </p:sp>
      <p:sp>
        <p:nvSpPr>
          <p:cNvPr id="5" name="Slide Number Placeholder 4">
            <a:extLst>
              <a:ext uri="{FF2B5EF4-FFF2-40B4-BE49-F238E27FC236}">
                <a16:creationId xmlns:a16="http://schemas.microsoft.com/office/drawing/2014/main" id="{4025DF6B-A1C1-B66A-563E-D8A931E7ADEF}"/>
              </a:ext>
            </a:extLst>
          </p:cNvPr>
          <p:cNvSpPr>
            <a:spLocks noGrp="1"/>
          </p:cNvSpPr>
          <p:nvPr>
            <p:ph type="sldNum" sz="quarter" idx="12"/>
          </p:nvPr>
        </p:nvSpPr>
        <p:spPr/>
        <p:txBody>
          <a:bodyPr/>
          <a:lstStyle/>
          <a:p>
            <a:fld id="{EFE71E98-A417-4ECC-ACEB-C0490C20DB04}" type="slidenum">
              <a:rPr lang="en-US" smtClean="0"/>
              <a:t>14</a:t>
            </a:fld>
            <a:endParaRPr lang="en-US" dirty="0"/>
          </a:p>
        </p:txBody>
      </p:sp>
    </p:spTree>
    <p:extLst>
      <p:ext uri="{BB962C8B-B14F-4D97-AF65-F5344CB8AC3E}">
        <p14:creationId xmlns:p14="http://schemas.microsoft.com/office/powerpoint/2010/main" val="3020287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A317-8199-2CCF-F2BC-739DC2851239}"/>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39880A00-9BB6-051F-1737-B0D8056543CE}"/>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4B1C399-CDFB-6F3D-E2B9-0B9CB73A8BBF}"/>
              </a:ext>
            </a:extLst>
          </p:cNvPr>
          <p:cNvSpPr txBox="1"/>
          <p:nvPr/>
        </p:nvSpPr>
        <p:spPr>
          <a:xfrm>
            <a:off x="1057672" y="209104"/>
            <a:ext cx="11134328" cy="599138"/>
          </a:xfrm>
          <a:prstGeom prst="rect">
            <a:avLst/>
          </a:prstGeom>
          <a:noFill/>
        </p:spPr>
        <p:txBody>
          <a:bodyPr wrap="square" rtlCol="0">
            <a:spAutoFit/>
          </a:bodyPr>
          <a:lstStyle/>
          <a:p>
            <a:pPr marL="0" marR="0">
              <a:lnSpc>
                <a:spcPct val="115000"/>
              </a:lnSpc>
              <a:spcBef>
                <a:spcPts val="0"/>
              </a:spcBef>
              <a:spcAft>
                <a:spcPts val="0"/>
              </a:spcAft>
            </a:pPr>
            <a:r>
              <a:rPr lang="en-US" sz="3200" kern="100" dirty="0">
                <a:solidFill>
                  <a:srgbClr val="89B4E7"/>
                </a:solidFill>
                <a:latin typeface="VC Henrietta SemiBold" pitchFamily="2" charset="77"/>
                <a:ea typeface="Open Sans" panose="020B0606030504020204" pitchFamily="34" charset="0"/>
                <a:cs typeface="Open Sans" panose="020B0606030504020204" pitchFamily="34" charset="0"/>
              </a:rPr>
              <a:t>Performance summary whites, browns and specialty</a:t>
            </a:r>
          </a:p>
        </p:txBody>
      </p:sp>
      <p:pic>
        <p:nvPicPr>
          <p:cNvPr id="3" name="Picture 2" descr="A blue and black logo&#10;&#10;AI-generated content may be incorrect.">
            <a:extLst>
              <a:ext uri="{FF2B5EF4-FFF2-40B4-BE49-F238E27FC236}">
                <a16:creationId xmlns:a16="http://schemas.microsoft.com/office/drawing/2014/main" id="{1FF23E6B-3218-112A-7CC1-2E20C7A6D4A3}"/>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839D1B4C-F464-82EC-309A-12EBAF9909A2}"/>
              </a:ext>
            </a:extLst>
          </p:cNvPr>
          <p:cNvSpPr txBox="1"/>
          <p:nvPr/>
        </p:nvSpPr>
        <p:spPr>
          <a:xfrm>
            <a:off x="964060" y="1225689"/>
            <a:ext cx="10263878" cy="754437"/>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White mushrooms still make up the largest share of dollars but have fallen to 48.2%. Their volume share remains at 55%.</a:t>
            </a:r>
          </a:p>
        </p:txBody>
      </p:sp>
      <p:sp>
        <p:nvSpPr>
          <p:cNvPr id="2" name="TextBox 1">
            <a:extLst>
              <a:ext uri="{FF2B5EF4-FFF2-40B4-BE49-F238E27FC236}">
                <a16:creationId xmlns:a16="http://schemas.microsoft.com/office/drawing/2014/main" id="{96C4A21D-52A3-87B2-3DA5-BC13D3612A8A}"/>
              </a:ext>
            </a:extLst>
          </p:cNvPr>
          <p:cNvSpPr txBox="1"/>
          <p:nvPr/>
        </p:nvSpPr>
        <p:spPr>
          <a:xfrm>
            <a:off x="637708" y="6402675"/>
            <a:ext cx="4176143"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ending 11/2/2025</a:t>
            </a:r>
          </a:p>
        </p:txBody>
      </p:sp>
      <p:graphicFrame>
        <p:nvGraphicFramePr>
          <p:cNvPr id="5" name="Table 2">
            <a:extLst>
              <a:ext uri="{FF2B5EF4-FFF2-40B4-BE49-F238E27FC236}">
                <a16:creationId xmlns:a16="http://schemas.microsoft.com/office/drawing/2014/main" id="{6CAFECE6-12A4-0477-3EBD-6CD34DE40948}"/>
              </a:ext>
            </a:extLst>
          </p:cNvPr>
          <p:cNvGraphicFramePr>
            <a:graphicFrameLocks noGrp="1"/>
          </p:cNvGraphicFramePr>
          <p:nvPr>
            <p:extLst>
              <p:ext uri="{D42A27DB-BD31-4B8C-83A1-F6EECF244321}">
                <p14:modId xmlns:p14="http://schemas.microsoft.com/office/powerpoint/2010/main" val="2996956027"/>
              </p:ext>
            </p:extLst>
          </p:nvPr>
        </p:nvGraphicFramePr>
        <p:xfrm>
          <a:off x="1245001" y="2455442"/>
          <a:ext cx="9748118" cy="2362624"/>
        </p:xfrm>
        <a:graphic>
          <a:graphicData uri="http://schemas.openxmlformats.org/drawingml/2006/table">
            <a:tbl>
              <a:tblPr bandRow="1">
                <a:tableStyleId>{9D7B26C5-4107-4FEC-AEDC-1716B250A1EF}</a:tableStyleId>
              </a:tblPr>
              <a:tblGrid>
                <a:gridCol w="2544157">
                  <a:extLst>
                    <a:ext uri="{9D8B030D-6E8A-4147-A177-3AD203B41FA5}">
                      <a16:colId xmlns:a16="http://schemas.microsoft.com/office/drawing/2014/main" val="2427040541"/>
                    </a:ext>
                  </a:extLst>
                </a:gridCol>
                <a:gridCol w="978209">
                  <a:extLst>
                    <a:ext uri="{9D8B030D-6E8A-4147-A177-3AD203B41FA5}">
                      <a16:colId xmlns:a16="http://schemas.microsoft.com/office/drawing/2014/main" val="3793236027"/>
                    </a:ext>
                  </a:extLst>
                </a:gridCol>
                <a:gridCol w="877501">
                  <a:extLst>
                    <a:ext uri="{9D8B030D-6E8A-4147-A177-3AD203B41FA5}">
                      <a16:colId xmlns:a16="http://schemas.microsoft.com/office/drawing/2014/main" val="3310452787"/>
                    </a:ext>
                  </a:extLst>
                </a:gridCol>
                <a:gridCol w="893853">
                  <a:extLst>
                    <a:ext uri="{9D8B030D-6E8A-4147-A177-3AD203B41FA5}">
                      <a16:colId xmlns:a16="http://schemas.microsoft.com/office/drawing/2014/main" val="2516352575"/>
                    </a:ext>
                  </a:extLst>
                </a:gridCol>
                <a:gridCol w="891943">
                  <a:extLst>
                    <a:ext uri="{9D8B030D-6E8A-4147-A177-3AD203B41FA5}">
                      <a16:colId xmlns:a16="http://schemas.microsoft.com/office/drawing/2014/main" val="1382202288"/>
                    </a:ext>
                  </a:extLst>
                </a:gridCol>
                <a:gridCol w="967617">
                  <a:extLst>
                    <a:ext uri="{9D8B030D-6E8A-4147-A177-3AD203B41FA5}">
                      <a16:colId xmlns:a16="http://schemas.microsoft.com/office/drawing/2014/main" val="3122322836"/>
                    </a:ext>
                  </a:extLst>
                </a:gridCol>
                <a:gridCol w="915978">
                  <a:extLst>
                    <a:ext uri="{9D8B030D-6E8A-4147-A177-3AD203B41FA5}">
                      <a16:colId xmlns:a16="http://schemas.microsoft.com/office/drawing/2014/main" val="871041741"/>
                    </a:ext>
                  </a:extLst>
                </a:gridCol>
                <a:gridCol w="786015">
                  <a:extLst>
                    <a:ext uri="{9D8B030D-6E8A-4147-A177-3AD203B41FA5}">
                      <a16:colId xmlns:a16="http://schemas.microsoft.com/office/drawing/2014/main" val="3718238866"/>
                    </a:ext>
                  </a:extLst>
                </a:gridCol>
                <a:gridCol w="892845">
                  <a:extLst>
                    <a:ext uri="{9D8B030D-6E8A-4147-A177-3AD203B41FA5}">
                      <a16:colId xmlns:a16="http://schemas.microsoft.com/office/drawing/2014/main" val="3225081401"/>
                    </a:ext>
                  </a:extLst>
                </a:gridCol>
              </a:tblGrid>
              <a:tr h="566831">
                <a:tc>
                  <a:txBody>
                    <a:bodyPr/>
                    <a:lstStyle/>
                    <a:p>
                      <a:pPr marL="0" marR="0">
                        <a:spcBef>
                          <a:spcPts val="0"/>
                        </a:spcBef>
                        <a:spcAft>
                          <a:spcPts val="0"/>
                        </a:spcAft>
                      </a:pPr>
                      <a:r>
                        <a:rPr lang="en-US" sz="1600" b="1" dirty="0">
                          <a:solidFill>
                            <a:srgbClr val="FFFFFF"/>
                          </a:solidFill>
                          <a:effectLst/>
                        </a:rPr>
                        <a:t>4 weeks ending 11/2/2025</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Dollars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Dollar share</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 sales vs. YA</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 sales vs. 3YA</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Volume (lbs)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Lbs</a:t>
                      </a:r>
                      <a:endParaRPr lang="en-US" sz="1600" dirty="0">
                        <a:effectLst/>
                      </a:endParaRPr>
                    </a:p>
                    <a:p>
                      <a:pPr marL="0" marR="0" algn="r">
                        <a:spcBef>
                          <a:spcPts val="0"/>
                        </a:spcBef>
                        <a:spcAft>
                          <a:spcPts val="0"/>
                        </a:spcAft>
                      </a:pPr>
                      <a:r>
                        <a:rPr lang="en-US" sz="1600" b="1" dirty="0">
                          <a:solidFill>
                            <a:srgbClr val="FFFFFF"/>
                          </a:solidFill>
                          <a:effectLst/>
                        </a:rPr>
                        <a:t>share</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Lbs </a:t>
                      </a:r>
                      <a:br>
                        <a:rPr lang="en-US" sz="1600" b="1" dirty="0">
                          <a:solidFill>
                            <a:srgbClr val="FFFFFF"/>
                          </a:solidFill>
                          <a:effectLst/>
                        </a:rPr>
                      </a:br>
                      <a:r>
                        <a:rPr lang="en-US" sz="1600" b="1" dirty="0">
                          <a:solidFill>
                            <a:srgbClr val="FFFFFF"/>
                          </a:solidFill>
                          <a:effectLst/>
                        </a:rPr>
                        <a:t>vs. YA</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tc>
                  <a:txBody>
                    <a:bodyPr/>
                    <a:lstStyle/>
                    <a:p>
                      <a:pPr marL="0" marR="0" algn="r">
                        <a:spcBef>
                          <a:spcPts val="0"/>
                        </a:spcBef>
                        <a:spcAft>
                          <a:spcPts val="0"/>
                        </a:spcAft>
                      </a:pPr>
                      <a:r>
                        <a:rPr lang="en-US" sz="1600" b="1" dirty="0">
                          <a:solidFill>
                            <a:srgbClr val="FFFFFF"/>
                          </a:solidFill>
                          <a:effectLst/>
                        </a:rPr>
                        <a:t>Lbs vs. 3YA</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174275"/>
                    </a:solidFill>
                  </a:tcPr>
                </a:tc>
                <a:extLst>
                  <a:ext uri="{0D108BD9-81ED-4DB2-BD59-A6C34878D82A}">
                    <a16:rowId xmlns:a16="http://schemas.microsoft.com/office/drawing/2014/main" val="1747968179"/>
                  </a:ext>
                </a:extLst>
              </a:tr>
              <a:tr h="388216">
                <a:tc>
                  <a:txBody>
                    <a:bodyPr/>
                    <a:lstStyle/>
                    <a:p>
                      <a:pPr marL="0" marR="0">
                        <a:lnSpc>
                          <a:spcPct val="107000"/>
                        </a:lnSpc>
                        <a:spcAft>
                          <a:spcPts val="800"/>
                        </a:spcAft>
                      </a:pPr>
                      <a:r>
                        <a:rPr lang="en-US" sz="1600" b="1" kern="1200" dirty="0">
                          <a:solidFill>
                            <a:srgbClr val="000000"/>
                          </a:solidFill>
                          <a:effectLst/>
                        </a:rPr>
                        <a:t>Total fresh mushrooms</a:t>
                      </a:r>
                      <a:endParaRPr lang="en-US" sz="16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kern="1200" dirty="0">
                          <a:solidFill>
                            <a:srgbClr val="000000"/>
                          </a:solidFill>
                          <a:effectLst/>
                        </a:rPr>
                        <a:t>$107.6M</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kern="1200" dirty="0">
                          <a:solidFill>
                            <a:srgbClr val="000000"/>
                          </a:solidFill>
                          <a:effectLst/>
                        </a:rPr>
                        <a:t>100.0%</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dirty="0">
                          <a:effectLst/>
                        </a:rPr>
                        <a:t>-4.2%</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kern="1200" dirty="0">
                          <a:solidFill>
                            <a:srgbClr val="000000"/>
                          </a:solidFill>
                          <a:effectLst/>
                        </a:rPr>
                        <a:t>-8.8%</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kern="1200" dirty="0">
                          <a:solidFill>
                            <a:srgbClr val="000000"/>
                          </a:solidFill>
                          <a:effectLst/>
                        </a:rPr>
                        <a:t>23.7M</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kern="1200" dirty="0">
                          <a:solidFill>
                            <a:srgbClr val="000000"/>
                          </a:solidFill>
                          <a:effectLst/>
                        </a:rPr>
                        <a:t>100.0%</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kern="1200" dirty="0">
                          <a:solidFill>
                            <a:srgbClr val="000000"/>
                          </a:solidFill>
                          <a:effectLst/>
                        </a:rPr>
                        <a:t>-4.0%</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tc>
                  <a:txBody>
                    <a:bodyPr/>
                    <a:lstStyle/>
                    <a:p>
                      <a:pPr algn="r">
                        <a:spcAft>
                          <a:spcPts val="0"/>
                        </a:spcAft>
                      </a:pPr>
                      <a:r>
                        <a:rPr lang="en-US" sz="1600" b="1" kern="1200" dirty="0">
                          <a:solidFill>
                            <a:srgbClr val="000000"/>
                          </a:solidFill>
                          <a:effectLst/>
                        </a:rPr>
                        <a:t>-8.9%</a:t>
                      </a:r>
                      <a:endParaRPr lang="nl-NL" sz="2000" b="1"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solidFill>
                      <a:srgbClr val="8AB5E9"/>
                    </a:solidFill>
                  </a:tcPr>
                </a:tc>
                <a:extLst>
                  <a:ext uri="{0D108BD9-81ED-4DB2-BD59-A6C34878D82A}">
                    <a16:rowId xmlns:a16="http://schemas.microsoft.com/office/drawing/2014/main" val="2116915569"/>
                  </a:ext>
                </a:extLst>
              </a:tr>
              <a:tr h="388216">
                <a:tc>
                  <a:txBody>
                    <a:bodyPr/>
                    <a:lstStyle/>
                    <a:p>
                      <a:pPr marL="0" marR="0">
                        <a:lnSpc>
                          <a:spcPct val="107000"/>
                        </a:lnSpc>
                        <a:spcAft>
                          <a:spcPts val="800"/>
                        </a:spcAft>
                      </a:pPr>
                      <a:r>
                        <a:rPr lang="en-US" sz="1600" kern="1200" dirty="0">
                          <a:solidFill>
                            <a:srgbClr val="000000"/>
                          </a:solidFill>
                          <a:effectLst/>
                        </a:rPr>
                        <a:t>White mushrooms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$51.9M</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48.2%</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-5.3%</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-13.0%</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13.0M</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54.7%</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-5.9%</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-13.4%</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extLst>
                  <a:ext uri="{0D108BD9-81ED-4DB2-BD59-A6C34878D82A}">
                    <a16:rowId xmlns:a16="http://schemas.microsoft.com/office/drawing/2014/main" val="2731391532"/>
                  </a:ext>
                </a:extLst>
              </a:tr>
              <a:tr h="339787">
                <a:tc>
                  <a:txBody>
                    <a:bodyPr/>
                    <a:lstStyle/>
                    <a:p>
                      <a:pPr marL="0" marR="0">
                        <a:lnSpc>
                          <a:spcPct val="107000"/>
                        </a:lnSpc>
                        <a:spcAft>
                          <a:spcPts val="800"/>
                        </a:spcAft>
                      </a:pPr>
                      <a:r>
                        <a:rPr lang="en-US" sz="1600" kern="1200" dirty="0">
                          <a:solidFill>
                            <a:srgbClr val="000000"/>
                          </a:solidFill>
                          <a:effectLst/>
                        </a:rPr>
                        <a:t>Crimini mushrooms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$39.4M</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36.6%</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-2.0%</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-6.1%</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8.7M</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36.7%</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-0.3%</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tc>
                  <a:txBody>
                    <a:bodyPr/>
                    <a:lstStyle/>
                    <a:p>
                      <a:pPr algn="r">
                        <a:spcAft>
                          <a:spcPts val="0"/>
                        </a:spcAft>
                      </a:pPr>
                      <a:r>
                        <a:rPr lang="en-US" sz="1600" kern="1200" dirty="0">
                          <a:solidFill>
                            <a:srgbClr val="000000"/>
                          </a:solidFill>
                          <a:effectLst/>
                        </a:rPr>
                        <a:t>-2.2%</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tc>
                <a:extLst>
                  <a:ext uri="{0D108BD9-81ED-4DB2-BD59-A6C34878D82A}">
                    <a16:rowId xmlns:a16="http://schemas.microsoft.com/office/drawing/2014/main" val="1290911411"/>
                  </a:ext>
                </a:extLst>
              </a:tr>
              <a:tr h="339787">
                <a:tc>
                  <a:txBody>
                    <a:bodyPr/>
                    <a:lstStyle/>
                    <a:p>
                      <a:pPr marL="0" marR="0">
                        <a:lnSpc>
                          <a:spcPct val="107000"/>
                        </a:lnSpc>
                        <a:spcAft>
                          <a:spcPts val="800"/>
                        </a:spcAft>
                      </a:pPr>
                      <a:r>
                        <a:rPr lang="en-US" sz="1600" kern="1200" dirty="0">
                          <a:solidFill>
                            <a:srgbClr val="000000"/>
                          </a:solidFill>
                          <a:effectLst/>
                        </a:rPr>
                        <a:t>Portabella mushrooms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$7.0M</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6.5%</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-8.9%</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-18.9%</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1.4M</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5.7%</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-8.9%</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tc>
                  <a:txBody>
                    <a:bodyPr/>
                    <a:lstStyle/>
                    <a:p>
                      <a:pPr algn="r">
                        <a:spcAft>
                          <a:spcPts val="0"/>
                        </a:spcAft>
                      </a:pPr>
                      <a:r>
                        <a:rPr lang="en-US" sz="1600" kern="1200" dirty="0">
                          <a:solidFill>
                            <a:srgbClr val="000000"/>
                          </a:solidFill>
                          <a:effectLst/>
                        </a:rPr>
                        <a:t>-15.3%</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B>
                      <a:noFill/>
                    </a:lnB>
                  </a:tcPr>
                </a:tc>
                <a:extLst>
                  <a:ext uri="{0D108BD9-81ED-4DB2-BD59-A6C34878D82A}">
                    <a16:rowId xmlns:a16="http://schemas.microsoft.com/office/drawing/2014/main" val="3082962120"/>
                  </a:ext>
                </a:extLst>
              </a:tr>
              <a:tr h="339787">
                <a:tc>
                  <a:txBody>
                    <a:bodyPr/>
                    <a:lstStyle/>
                    <a:p>
                      <a:pPr marL="0" marR="0">
                        <a:lnSpc>
                          <a:spcPct val="107000"/>
                        </a:lnSpc>
                        <a:spcAft>
                          <a:spcPts val="800"/>
                        </a:spcAft>
                      </a:pPr>
                      <a:r>
                        <a:rPr lang="en-US" sz="1600" kern="1200" dirty="0">
                          <a:solidFill>
                            <a:srgbClr val="000000"/>
                          </a:solidFill>
                          <a:effectLst/>
                        </a:rPr>
                        <a:t>Specialty mushrooms</a:t>
                      </a:r>
                      <a:endParaRPr lang="en-US"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$9.3M</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8.6%</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-4.0%</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+20.2%</a:t>
                      </a:r>
                      <a:endParaRPr lang="nl-NL" sz="16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0.7M</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2.9%</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-0.4%</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r">
                        <a:spcAft>
                          <a:spcPts val="0"/>
                        </a:spcAft>
                      </a:pPr>
                      <a:r>
                        <a:rPr lang="en-US" sz="1600" kern="1200" dirty="0">
                          <a:solidFill>
                            <a:srgbClr val="000000"/>
                          </a:solidFill>
                          <a:effectLst/>
                        </a:rPr>
                        <a:t>+22.1%</a:t>
                      </a:r>
                      <a:endParaRPr lang="nl-NL" sz="2000" dirty="0">
                        <a:effectLst/>
                        <a:latin typeface="Aptos" panose="020B0004020202020204" pitchFamily="34" charset="0"/>
                        <a:ea typeface="Calibri" panose="020F0502020204030204" pitchFamily="34" charset="0"/>
                        <a:cs typeface="Times New Roman" panose="02020603050405020304" pitchFamily="18" charset="0"/>
                      </a:endParaRPr>
                    </a:p>
                  </a:txBody>
                  <a:tcPr marL="77121" marR="77121" marT="0"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9620438"/>
                  </a:ext>
                </a:extLst>
              </a:tr>
            </a:tbl>
          </a:graphicData>
        </a:graphic>
      </p:graphicFrame>
      <p:sp>
        <p:nvSpPr>
          <p:cNvPr id="7" name="Slide Number Placeholder 6">
            <a:extLst>
              <a:ext uri="{FF2B5EF4-FFF2-40B4-BE49-F238E27FC236}">
                <a16:creationId xmlns:a16="http://schemas.microsoft.com/office/drawing/2014/main" id="{C9BCA27D-158E-F685-681F-96CCF94926F0}"/>
              </a:ext>
            </a:extLst>
          </p:cNvPr>
          <p:cNvSpPr>
            <a:spLocks noGrp="1"/>
          </p:cNvSpPr>
          <p:nvPr>
            <p:ph type="sldNum" sz="quarter" idx="12"/>
          </p:nvPr>
        </p:nvSpPr>
        <p:spPr/>
        <p:txBody>
          <a:bodyPr/>
          <a:lstStyle/>
          <a:p>
            <a:fld id="{EFE71E98-A417-4ECC-ACEB-C0490C20DB04}" type="slidenum">
              <a:rPr lang="en-US" smtClean="0"/>
              <a:t>15</a:t>
            </a:fld>
            <a:endParaRPr lang="en-US" dirty="0"/>
          </a:p>
        </p:txBody>
      </p:sp>
    </p:spTree>
    <p:extLst>
      <p:ext uri="{BB962C8B-B14F-4D97-AF65-F5344CB8AC3E}">
        <p14:creationId xmlns:p14="http://schemas.microsoft.com/office/powerpoint/2010/main" val="361460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4714-2FD2-D98C-1928-FDA2D395AB5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25629F5-DA6E-B839-A114-F70CF02A2CEA}"/>
              </a:ext>
            </a:extLst>
          </p:cNvPr>
          <p:cNvSpPr/>
          <p:nvPr/>
        </p:nvSpPr>
        <p:spPr>
          <a:xfrm>
            <a:off x="1" y="0"/>
            <a:ext cx="122035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4F071F7-3418-D44C-AF28-4517793635E7}"/>
              </a:ext>
            </a:extLst>
          </p:cNvPr>
          <p:cNvSpPr txBox="1"/>
          <p:nvPr/>
        </p:nvSpPr>
        <p:spPr>
          <a:xfrm>
            <a:off x="1271414" y="2891218"/>
            <a:ext cx="6555322" cy="1015663"/>
          </a:xfrm>
          <a:prstGeom prst="rect">
            <a:avLst/>
          </a:prstGeom>
          <a:noFill/>
        </p:spPr>
        <p:txBody>
          <a:bodyPr wrap="square" rtlCol="0">
            <a:spAutoFit/>
          </a:bodyPr>
          <a:lstStyle/>
          <a:p>
            <a:r>
              <a:rPr lang="en-US" sz="6000" b="1" dirty="0">
                <a:solidFill>
                  <a:schemeClr val="bg1"/>
                </a:solidFill>
                <a:latin typeface="VC Henrietta SemiBold" pitchFamily="2" charset="77"/>
                <a:ea typeface="Alice" pitchFamily="2" charset="0"/>
              </a:rPr>
              <a:t>Other insights</a:t>
            </a:r>
          </a:p>
        </p:txBody>
      </p:sp>
      <p:pic>
        <p:nvPicPr>
          <p:cNvPr id="10" name="Picture 9">
            <a:extLst>
              <a:ext uri="{FF2B5EF4-FFF2-40B4-BE49-F238E27FC236}">
                <a16:creationId xmlns:a16="http://schemas.microsoft.com/office/drawing/2014/main" id="{2ED38733-2739-7D58-6AC1-9CBAF1E08D8D}"/>
              </a:ext>
            </a:extLst>
          </p:cNvPr>
          <p:cNvPicPr>
            <a:picLocks noChangeAspect="1"/>
          </p:cNvPicPr>
          <p:nvPr/>
        </p:nvPicPr>
        <p:blipFill>
          <a:blip r:embed="rId3">
            <a:alphaModFix amt="10000"/>
          </a:blip>
          <a:srcRect t="28304" r="31476"/>
          <a:stretch>
            <a:fillRect/>
          </a:stretch>
        </p:blipFill>
        <p:spPr>
          <a:xfrm>
            <a:off x="5694678" y="0"/>
            <a:ext cx="6497321" cy="6798101"/>
          </a:xfrm>
          <a:prstGeom prst="rect">
            <a:avLst/>
          </a:prstGeom>
        </p:spPr>
      </p:pic>
      <p:pic>
        <p:nvPicPr>
          <p:cNvPr id="3" name="Picture 2">
            <a:extLst>
              <a:ext uri="{FF2B5EF4-FFF2-40B4-BE49-F238E27FC236}">
                <a16:creationId xmlns:a16="http://schemas.microsoft.com/office/drawing/2014/main" id="{15EEC6B0-BD03-0C6B-8CEA-D35F64D4C2F9}"/>
              </a:ext>
            </a:extLst>
          </p:cNvPr>
          <p:cNvPicPr>
            <a:picLocks noChangeAspect="1"/>
          </p:cNvPicPr>
          <p:nvPr/>
        </p:nvPicPr>
        <p:blipFill>
          <a:blip r:embed="rId4"/>
          <a:srcRect/>
          <a:stretch/>
        </p:blipFill>
        <p:spPr>
          <a:xfrm>
            <a:off x="10665878" y="6172200"/>
            <a:ext cx="1343211" cy="503704"/>
          </a:xfrm>
          <a:prstGeom prst="rect">
            <a:avLst/>
          </a:prstGeom>
        </p:spPr>
      </p:pic>
      <p:sp>
        <p:nvSpPr>
          <p:cNvPr id="2" name="Text Placeholder 5">
            <a:extLst>
              <a:ext uri="{FF2B5EF4-FFF2-40B4-BE49-F238E27FC236}">
                <a16:creationId xmlns:a16="http://schemas.microsoft.com/office/drawing/2014/main" id="{FB312852-A91C-8C08-18AA-9DAB72692386}"/>
              </a:ext>
            </a:extLst>
          </p:cNvPr>
          <p:cNvSpPr txBox="1">
            <a:spLocks/>
          </p:cNvSpPr>
          <p:nvPr/>
        </p:nvSpPr>
        <p:spPr>
          <a:xfrm>
            <a:off x="1271414" y="4042806"/>
            <a:ext cx="7044684" cy="16734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bg2"/>
                </a:solidFill>
                <a:latin typeface="Libre Franklin" pitchFamily="2" charset="0"/>
              </a:rPr>
              <a:t>Packaged (fixed weight) versus random weight</a:t>
            </a:r>
          </a:p>
          <a:p>
            <a:r>
              <a:rPr lang="en-US" sz="1800" b="0" dirty="0">
                <a:solidFill>
                  <a:schemeClr val="bg2"/>
                </a:solidFill>
                <a:latin typeface="Libre Franklin" pitchFamily="2" charset="0"/>
              </a:rPr>
              <a:t>Package-size analysis</a:t>
            </a:r>
          </a:p>
          <a:p>
            <a:r>
              <a:rPr lang="en-US" sz="1800" b="0" dirty="0">
                <a:solidFill>
                  <a:schemeClr val="bg2"/>
                </a:solidFill>
                <a:latin typeface="Libre Franklin" pitchFamily="2" charset="0"/>
              </a:rPr>
              <a:t>Organic versus conventional</a:t>
            </a:r>
          </a:p>
          <a:p>
            <a:r>
              <a:rPr lang="en-US" sz="1800" b="0" dirty="0">
                <a:solidFill>
                  <a:schemeClr val="bg2"/>
                </a:solidFill>
                <a:latin typeface="Libre Franklin" pitchFamily="2" charset="0"/>
              </a:rPr>
              <a:t>Value-added versus whole/uncut</a:t>
            </a:r>
          </a:p>
        </p:txBody>
      </p:sp>
      <p:sp>
        <p:nvSpPr>
          <p:cNvPr id="6" name="Slide Number Placeholder 5">
            <a:extLst>
              <a:ext uri="{FF2B5EF4-FFF2-40B4-BE49-F238E27FC236}">
                <a16:creationId xmlns:a16="http://schemas.microsoft.com/office/drawing/2014/main" id="{BDB307DE-8362-1BFF-C9FE-989BDF19B2C2}"/>
              </a:ext>
            </a:extLst>
          </p:cNvPr>
          <p:cNvSpPr>
            <a:spLocks noGrp="1"/>
          </p:cNvSpPr>
          <p:nvPr>
            <p:ph type="sldNum" sz="quarter" idx="12"/>
          </p:nvPr>
        </p:nvSpPr>
        <p:spPr/>
        <p:txBody>
          <a:bodyPr/>
          <a:lstStyle/>
          <a:p>
            <a:fld id="{EFE71E98-A417-4ECC-ACEB-C0490C20DB04}" type="slidenum">
              <a:rPr lang="en-US" smtClean="0"/>
              <a:t>16</a:t>
            </a:fld>
            <a:endParaRPr lang="en-US" dirty="0"/>
          </a:p>
        </p:txBody>
      </p:sp>
    </p:spTree>
    <p:extLst>
      <p:ext uri="{BB962C8B-B14F-4D97-AF65-F5344CB8AC3E}">
        <p14:creationId xmlns:p14="http://schemas.microsoft.com/office/powerpoint/2010/main" val="831065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32554-7FC8-E660-8344-26686EDB8628}"/>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05ADE5E2-1684-DB93-E781-160F959CD953}"/>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9EE13EC-769D-C7EE-D1B4-1D0ED4457B64}"/>
              </a:ext>
            </a:extLst>
          </p:cNvPr>
          <p:cNvSpPr txBox="1"/>
          <p:nvPr/>
        </p:nvSpPr>
        <p:spPr>
          <a:xfrm>
            <a:off x="1057672" y="209104"/>
            <a:ext cx="11134328"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Package size analysis</a:t>
            </a:r>
          </a:p>
        </p:txBody>
      </p:sp>
      <p:pic>
        <p:nvPicPr>
          <p:cNvPr id="3" name="Picture 2" descr="A blue and black logo&#10;&#10;AI-generated content may be incorrect.">
            <a:extLst>
              <a:ext uri="{FF2B5EF4-FFF2-40B4-BE49-F238E27FC236}">
                <a16:creationId xmlns:a16="http://schemas.microsoft.com/office/drawing/2014/main" id="{1EED2C53-7CE0-C40A-2512-5F11300A6ACD}"/>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7093D401-AC46-C7C8-E59B-096A79A916D9}"/>
              </a:ext>
            </a:extLst>
          </p:cNvPr>
          <p:cNvSpPr txBox="1"/>
          <p:nvPr/>
        </p:nvSpPr>
        <p:spPr>
          <a:xfrm>
            <a:off x="964060" y="1225689"/>
            <a:ext cx="10263878" cy="754437"/>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8-ounce packs drove the bulk of sales, but 24-ounce packages grew dollar, unit and volume sales in the past year. This was, in part, distribution driven.</a:t>
            </a:r>
          </a:p>
        </p:txBody>
      </p:sp>
      <p:sp>
        <p:nvSpPr>
          <p:cNvPr id="2" name="TextBox 1">
            <a:extLst>
              <a:ext uri="{FF2B5EF4-FFF2-40B4-BE49-F238E27FC236}">
                <a16:creationId xmlns:a16="http://schemas.microsoft.com/office/drawing/2014/main" id="{AE0FB7A4-C3A9-BBAB-556B-F6D7ECB7E544}"/>
              </a:ext>
            </a:extLst>
          </p:cNvPr>
          <p:cNvSpPr txBox="1"/>
          <p:nvPr/>
        </p:nvSpPr>
        <p:spPr>
          <a:xfrm>
            <a:off x="637708" y="6402675"/>
            <a:ext cx="4246675"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52 weeks ending 11/2/2025</a:t>
            </a:r>
          </a:p>
        </p:txBody>
      </p:sp>
      <p:graphicFrame>
        <p:nvGraphicFramePr>
          <p:cNvPr id="7" name="Table 5">
            <a:extLst>
              <a:ext uri="{FF2B5EF4-FFF2-40B4-BE49-F238E27FC236}">
                <a16:creationId xmlns:a16="http://schemas.microsoft.com/office/drawing/2014/main" id="{E461B342-DA01-F5D8-D798-81D6FA030458}"/>
              </a:ext>
            </a:extLst>
          </p:cNvPr>
          <p:cNvGraphicFramePr>
            <a:graphicFrameLocks noGrp="1"/>
          </p:cNvGraphicFramePr>
          <p:nvPr>
            <p:extLst>
              <p:ext uri="{D42A27DB-BD31-4B8C-83A1-F6EECF244321}">
                <p14:modId xmlns:p14="http://schemas.microsoft.com/office/powerpoint/2010/main" val="248357240"/>
              </p:ext>
            </p:extLst>
          </p:nvPr>
        </p:nvGraphicFramePr>
        <p:xfrm>
          <a:off x="1615159" y="2496006"/>
          <a:ext cx="8961680" cy="1865987"/>
        </p:xfrm>
        <a:graphic>
          <a:graphicData uri="http://schemas.openxmlformats.org/drawingml/2006/table">
            <a:tbl>
              <a:tblPr firstRow="1" bandRow="1">
                <a:tableStyleId>{073A0DAA-6AF3-43AB-8588-CEC1D06C72B9}</a:tableStyleId>
              </a:tblPr>
              <a:tblGrid>
                <a:gridCol w="2173805">
                  <a:extLst>
                    <a:ext uri="{9D8B030D-6E8A-4147-A177-3AD203B41FA5}">
                      <a16:colId xmlns:a16="http://schemas.microsoft.com/office/drawing/2014/main" val="4004137534"/>
                    </a:ext>
                  </a:extLst>
                </a:gridCol>
                <a:gridCol w="1422855">
                  <a:extLst>
                    <a:ext uri="{9D8B030D-6E8A-4147-A177-3AD203B41FA5}">
                      <a16:colId xmlns:a16="http://schemas.microsoft.com/office/drawing/2014/main" val="1113484172"/>
                    </a:ext>
                  </a:extLst>
                </a:gridCol>
                <a:gridCol w="898837">
                  <a:extLst>
                    <a:ext uri="{9D8B030D-6E8A-4147-A177-3AD203B41FA5}">
                      <a16:colId xmlns:a16="http://schemas.microsoft.com/office/drawing/2014/main" val="1268437313"/>
                    </a:ext>
                  </a:extLst>
                </a:gridCol>
                <a:gridCol w="1185712">
                  <a:extLst>
                    <a:ext uri="{9D8B030D-6E8A-4147-A177-3AD203B41FA5}">
                      <a16:colId xmlns:a16="http://schemas.microsoft.com/office/drawing/2014/main" val="2406347025"/>
                    </a:ext>
                  </a:extLst>
                </a:gridCol>
                <a:gridCol w="1164432">
                  <a:extLst>
                    <a:ext uri="{9D8B030D-6E8A-4147-A177-3AD203B41FA5}">
                      <a16:colId xmlns:a16="http://schemas.microsoft.com/office/drawing/2014/main" val="4176042165"/>
                    </a:ext>
                  </a:extLst>
                </a:gridCol>
                <a:gridCol w="969850">
                  <a:extLst>
                    <a:ext uri="{9D8B030D-6E8A-4147-A177-3AD203B41FA5}">
                      <a16:colId xmlns:a16="http://schemas.microsoft.com/office/drawing/2014/main" val="258224821"/>
                    </a:ext>
                  </a:extLst>
                </a:gridCol>
                <a:gridCol w="1146189">
                  <a:extLst>
                    <a:ext uri="{9D8B030D-6E8A-4147-A177-3AD203B41FA5}">
                      <a16:colId xmlns:a16="http://schemas.microsoft.com/office/drawing/2014/main" val="2273779259"/>
                    </a:ext>
                  </a:extLst>
                </a:gridCol>
              </a:tblGrid>
              <a:tr h="622320">
                <a:tc>
                  <a:txBody>
                    <a:bodyPr/>
                    <a:lstStyle/>
                    <a:p>
                      <a:r>
                        <a:rPr lang="en-US" sz="1500" dirty="0"/>
                        <a:t>Package size </a:t>
                      </a:r>
                      <a:br>
                        <a:rPr lang="en-US" sz="1500" dirty="0"/>
                      </a:br>
                      <a:r>
                        <a:rPr lang="en-US" sz="1500" dirty="0"/>
                        <a:t>(per UPC) 52 weeks</a:t>
                      </a:r>
                      <a:endParaRPr lang="en-US" sz="1500" dirty="0">
                        <a:latin typeface="Aptos" panose="020B0004020202020204" pitchFamily="34" charset="0"/>
                      </a:endParaRPr>
                    </a:p>
                  </a:txBody>
                  <a:tcPr marL="100929" marR="100929" marT="50465" marB="50465" anchor="ctr">
                    <a:solidFill>
                      <a:srgbClr val="174275"/>
                    </a:solidFill>
                  </a:tcPr>
                </a:tc>
                <a:tc>
                  <a:txBody>
                    <a:bodyPr/>
                    <a:lstStyle/>
                    <a:p>
                      <a:pPr algn="ctr"/>
                      <a:r>
                        <a:rPr lang="en-US" sz="1500" dirty="0"/>
                        <a:t>Dollars</a:t>
                      </a:r>
                      <a:endParaRPr lang="en-US" sz="1500" dirty="0">
                        <a:latin typeface="Aptos" panose="020B0004020202020204" pitchFamily="34" charset="0"/>
                      </a:endParaRPr>
                    </a:p>
                  </a:txBody>
                  <a:tcPr marL="100929" marR="100929" marT="50465" marB="50465" anchor="ctr">
                    <a:solidFill>
                      <a:srgbClr val="174275"/>
                    </a:solidFill>
                  </a:tcPr>
                </a:tc>
                <a:tc>
                  <a:txBody>
                    <a:bodyPr/>
                    <a:lstStyle/>
                    <a:p>
                      <a:pPr algn="ctr"/>
                      <a:r>
                        <a:rPr lang="en-US" sz="1500" dirty="0"/>
                        <a:t>$ vs. YA</a:t>
                      </a:r>
                      <a:endParaRPr lang="en-US" sz="1500" dirty="0">
                        <a:latin typeface="Aptos" panose="020B0004020202020204" pitchFamily="34" charset="0"/>
                      </a:endParaRPr>
                    </a:p>
                  </a:txBody>
                  <a:tcPr marL="100929" marR="100929" marT="50465" marB="50465" anchor="ctr">
                    <a:solidFill>
                      <a:srgbClr val="174275"/>
                    </a:solidFill>
                  </a:tcPr>
                </a:tc>
                <a:tc>
                  <a:txBody>
                    <a:bodyPr/>
                    <a:lstStyle/>
                    <a:p>
                      <a:pPr algn="ctr"/>
                      <a:r>
                        <a:rPr lang="en-US" sz="1500" dirty="0"/>
                        <a:t>Units</a:t>
                      </a:r>
                      <a:endParaRPr lang="en-US" sz="1500" dirty="0">
                        <a:latin typeface="Aptos" panose="020B0004020202020204" pitchFamily="34" charset="0"/>
                      </a:endParaRPr>
                    </a:p>
                  </a:txBody>
                  <a:tcPr marL="100929" marR="100929" marT="50465" marB="50465" anchor="ctr">
                    <a:solidFill>
                      <a:srgbClr val="174275"/>
                    </a:solidFill>
                  </a:tcPr>
                </a:tc>
                <a:tc>
                  <a:txBody>
                    <a:bodyPr/>
                    <a:lstStyle/>
                    <a:p>
                      <a:pPr algn="ctr"/>
                      <a:r>
                        <a:rPr lang="en-US" sz="1500" dirty="0"/>
                        <a:t>% vs. YA</a:t>
                      </a:r>
                      <a:endParaRPr lang="en-US" sz="1500" dirty="0">
                        <a:latin typeface="Aptos" panose="020B0004020202020204" pitchFamily="34" charset="0"/>
                      </a:endParaRPr>
                    </a:p>
                  </a:txBody>
                  <a:tcPr marL="100929" marR="100929" marT="50465" marB="50465" anchor="ctr">
                    <a:solidFill>
                      <a:srgbClr val="174275"/>
                    </a:solidFill>
                  </a:tcPr>
                </a:tc>
                <a:tc>
                  <a:txBody>
                    <a:bodyPr/>
                    <a:lstStyle/>
                    <a:p>
                      <a:pPr algn="ctr"/>
                      <a:r>
                        <a:rPr lang="en-US" sz="1500" dirty="0"/>
                        <a:t>Volume</a:t>
                      </a:r>
                      <a:endParaRPr lang="en-US" sz="1500" dirty="0">
                        <a:latin typeface="Aptos" panose="020B0004020202020204" pitchFamily="34" charset="0"/>
                      </a:endParaRPr>
                    </a:p>
                  </a:txBody>
                  <a:tcPr marL="100929" marR="100929" marT="50465" marB="50465" anchor="ctr">
                    <a:solidFill>
                      <a:srgbClr val="174275"/>
                    </a:solidFill>
                  </a:tcPr>
                </a:tc>
                <a:tc>
                  <a:txBody>
                    <a:bodyPr/>
                    <a:lstStyle/>
                    <a:p>
                      <a:pPr algn="ctr"/>
                      <a:r>
                        <a:rPr lang="en-US" sz="1500" dirty="0"/>
                        <a:t>lbs vs. YA</a:t>
                      </a:r>
                      <a:endParaRPr lang="en-US" sz="1500" dirty="0">
                        <a:latin typeface="Aptos" panose="020B0004020202020204" pitchFamily="34" charset="0"/>
                      </a:endParaRPr>
                    </a:p>
                  </a:txBody>
                  <a:tcPr marL="100929" marR="100929" marT="50465" marB="50465" anchor="ctr">
                    <a:solidFill>
                      <a:srgbClr val="174275"/>
                    </a:solidFill>
                  </a:tcPr>
                </a:tc>
                <a:extLst>
                  <a:ext uri="{0D108BD9-81ED-4DB2-BD59-A6C34878D82A}">
                    <a16:rowId xmlns:a16="http://schemas.microsoft.com/office/drawing/2014/main" val="3070288130"/>
                  </a:ext>
                </a:extLst>
              </a:tr>
              <a:tr h="373003">
                <a:tc>
                  <a:txBody>
                    <a:bodyPr/>
                    <a:lstStyle/>
                    <a:p>
                      <a:pPr algn="l" fontAlgn="b"/>
                      <a:r>
                        <a:rPr lang="en-US" sz="1500" b="0" u="none" strike="noStrike" dirty="0">
                          <a:effectLst/>
                        </a:rPr>
                        <a:t>8 OZ</a:t>
                      </a:r>
                      <a:endParaRPr lang="en-US" sz="1500" b="0" i="0" u="none" strike="noStrike" dirty="0">
                        <a:effectLst/>
                        <a:latin typeface="Aptos" panose="020B0004020202020204" pitchFamily="34" charset="0"/>
                      </a:endParaRPr>
                    </a:p>
                  </a:txBody>
                  <a:tcPr marL="100929" marR="100929" marT="8411" marB="0" anchor="ctr"/>
                </a:tc>
                <a:tc>
                  <a:txBody>
                    <a:bodyPr/>
                    <a:lstStyle/>
                    <a:p>
                      <a:pPr algn="ctr" fontAlgn="ctr"/>
                      <a:r>
                        <a:rPr lang="en-US" sz="1500" b="0" u="none" strike="noStrike" dirty="0">
                          <a:solidFill>
                            <a:srgbClr val="000000"/>
                          </a:solidFill>
                          <a:effectLst/>
                        </a:rPr>
                        <a:t>$695.3M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-4.6%</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u="none" strike="noStrike" dirty="0">
                          <a:solidFill>
                            <a:srgbClr val="000000"/>
                          </a:solidFill>
                          <a:effectLst/>
                        </a:rPr>
                        <a:t>306.7M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-2.5%</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153.3M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-2.5%</a:t>
                      </a:r>
                      <a:endParaRPr lang="en-US" sz="1500" b="0" i="0" u="none" strike="noStrike" dirty="0">
                        <a:solidFill>
                          <a:srgbClr val="000000"/>
                        </a:solidFill>
                        <a:effectLst/>
                        <a:latin typeface="Aptos" panose="020B0004020202020204" pitchFamily="34" charset="0"/>
                      </a:endParaRPr>
                    </a:p>
                  </a:txBody>
                  <a:tcPr marL="8411" marR="8411" marT="8411" marB="0" anchor="ctr"/>
                </a:tc>
                <a:extLst>
                  <a:ext uri="{0D108BD9-81ED-4DB2-BD59-A6C34878D82A}">
                    <a16:rowId xmlns:a16="http://schemas.microsoft.com/office/drawing/2014/main" val="2008579055"/>
                  </a:ext>
                </a:extLst>
              </a:tr>
              <a:tr h="435332">
                <a:tc>
                  <a:txBody>
                    <a:bodyPr/>
                    <a:lstStyle/>
                    <a:p>
                      <a:pPr algn="l" fontAlgn="b"/>
                      <a:r>
                        <a:rPr lang="en-US" sz="1500" b="0" u="none" strike="noStrike" dirty="0">
                          <a:effectLst/>
                        </a:rPr>
                        <a:t>16 OZ</a:t>
                      </a:r>
                      <a:endParaRPr lang="en-US" sz="1500" b="0" i="0" u="none" strike="noStrike" dirty="0">
                        <a:effectLst/>
                        <a:latin typeface="Aptos" panose="020B0004020202020204" pitchFamily="34" charset="0"/>
                      </a:endParaRPr>
                    </a:p>
                  </a:txBody>
                  <a:tcPr marL="100929" marR="100929" marT="8411" marB="0" anchor="ctr"/>
                </a:tc>
                <a:tc>
                  <a:txBody>
                    <a:bodyPr/>
                    <a:lstStyle/>
                    <a:p>
                      <a:pPr algn="ctr" fontAlgn="ctr"/>
                      <a:r>
                        <a:rPr lang="en-US" sz="1500" b="0" u="none" strike="noStrike" dirty="0">
                          <a:solidFill>
                            <a:srgbClr val="000000"/>
                          </a:solidFill>
                          <a:effectLst/>
                        </a:rPr>
                        <a:t>$216.1M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-12.1%</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u="none" strike="noStrike" dirty="0">
                          <a:solidFill>
                            <a:srgbClr val="000000"/>
                          </a:solidFill>
                          <a:effectLst/>
                        </a:rPr>
                        <a:t>53.0M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-10.8%</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52.7M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-10.6%</a:t>
                      </a:r>
                      <a:endParaRPr lang="en-US" sz="1500" b="0" i="0" u="none" strike="noStrike" dirty="0">
                        <a:solidFill>
                          <a:srgbClr val="000000"/>
                        </a:solidFill>
                        <a:effectLst/>
                        <a:latin typeface="Aptos" panose="020B0004020202020204" pitchFamily="34" charset="0"/>
                      </a:endParaRPr>
                    </a:p>
                  </a:txBody>
                  <a:tcPr marL="8411" marR="8411" marT="8411" marB="0" anchor="ctr"/>
                </a:tc>
                <a:extLst>
                  <a:ext uri="{0D108BD9-81ED-4DB2-BD59-A6C34878D82A}">
                    <a16:rowId xmlns:a16="http://schemas.microsoft.com/office/drawing/2014/main" val="3805662923"/>
                  </a:ext>
                </a:extLst>
              </a:tr>
              <a:tr h="435332">
                <a:tc>
                  <a:txBody>
                    <a:bodyPr/>
                    <a:lstStyle/>
                    <a:p>
                      <a:pPr algn="l" fontAlgn="b"/>
                      <a:r>
                        <a:rPr lang="en-US" sz="1500" b="0" u="none" strike="noStrike" dirty="0">
                          <a:effectLst/>
                        </a:rPr>
                        <a:t>24 OZ</a:t>
                      </a:r>
                      <a:endParaRPr lang="en-US" sz="1500" b="0" i="0" u="none" strike="noStrike" dirty="0">
                        <a:effectLst/>
                        <a:latin typeface="Aptos" panose="020B0004020202020204" pitchFamily="34" charset="0"/>
                      </a:endParaRPr>
                    </a:p>
                  </a:txBody>
                  <a:tcPr marL="100929" marR="100929" marT="8411" marB="0" anchor="ctr"/>
                </a:tc>
                <a:tc>
                  <a:txBody>
                    <a:bodyPr/>
                    <a:lstStyle/>
                    <a:p>
                      <a:pPr algn="ctr" fontAlgn="ctr"/>
                      <a:r>
                        <a:rPr lang="en-US" sz="1500" b="0" u="none" strike="noStrike" dirty="0">
                          <a:solidFill>
                            <a:srgbClr val="000000"/>
                          </a:solidFill>
                          <a:effectLst/>
                        </a:rPr>
                        <a:t>$255.5M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+5.5%</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1500" b="0" u="none" strike="noStrike" dirty="0">
                          <a:solidFill>
                            <a:srgbClr val="000000"/>
                          </a:solidFill>
                          <a:effectLst/>
                        </a:rPr>
                        <a:t>49.8M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+4.8%</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74.7M</a:t>
                      </a:r>
                      <a:endParaRPr lang="en-US" sz="1500" b="0" i="0" u="none" strike="noStrike" dirty="0">
                        <a:solidFill>
                          <a:srgbClr val="000000"/>
                        </a:solidFill>
                        <a:effectLst/>
                        <a:latin typeface="Aptos" panose="020B0004020202020204" pitchFamily="34" charset="0"/>
                      </a:endParaRPr>
                    </a:p>
                  </a:txBody>
                  <a:tcPr marL="8411" marR="8411" marT="8411" marB="0" anchor="ctr"/>
                </a:tc>
                <a:tc>
                  <a:txBody>
                    <a:bodyPr/>
                    <a:lstStyle/>
                    <a:p>
                      <a:pPr algn="ctr" fontAlgn="ctr"/>
                      <a:r>
                        <a:rPr lang="en-US" sz="1500" b="0" u="none" strike="noStrike" dirty="0">
                          <a:solidFill>
                            <a:srgbClr val="000000"/>
                          </a:solidFill>
                          <a:effectLst/>
                        </a:rPr>
                        <a:t>+4.8%</a:t>
                      </a:r>
                      <a:endParaRPr lang="en-US" sz="1500" b="0" i="0" u="none" strike="noStrike" dirty="0">
                        <a:solidFill>
                          <a:srgbClr val="000000"/>
                        </a:solidFill>
                        <a:effectLst/>
                        <a:latin typeface="Aptos" panose="020B0004020202020204" pitchFamily="34" charset="0"/>
                      </a:endParaRPr>
                    </a:p>
                  </a:txBody>
                  <a:tcPr marL="8411" marR="8411" marT="8411" marB="0" anchor="ctr"/>
                </a:tc>
                <a:extLst>
                  <a:ext uri="{0D108BD9-81ED-4DB2-BD59-A6C34878D82A}">
                    <a16:rowId xmlns:a16="http://schemas.microsoft.com/office/drawing/2014/main" val="2808603980"/>
                  </a:ext>
                </a:extLst>
              </a:tr>
            </a:tbl>
          </a:graphicData>
        </a:graphic>
      </p:graphicFrame>
      <p:sp>
        <p:nvSpPr>
          <p:cNvPr id="5" name="Slide Number Placeholder 4">
            <a:extLst>
              <a:ext uri="{FF2B5EF4-FFF2-40B4-BE49-F238E27FC236}">
                <a16:creationId xmlns:a16="http://schemas.microsoft.com/office/drawing/2014/main" id="{0B2AF7C8-3EBA-DA9F-FC20-799D3D451F5B}"/>
              </a:ext>
            </a:extLst>
          </p:cNvPr>
          <p:cNvSpPr>
            <a:spLocks noGrp="1"/>
          </p:cNvSpPr>
          <p:nvPr>
            <p:ph type="sldNum" sz="quarter" idx="12"/>
          </p:nvPr>
        </p:nvSpPr>
        <p:spPr/>
        <p:txBody>
          <a:bodyPr/>
          <a:lstStyle/>
          <a:p>
            <a:fld id="{EFE71E98-A417-4ECC-ACEB-C0490C20DB04}" type="slidenum">
              <a:rPr lang="en-US" smtClean="0"/>
              <a:t>17</a:t>
            </a:fld>
            <a:endParaRPr lang="en-US" dirty="0"/>
          </a:p>
        </p:txBody>
      </p:sp>
    </p:spTree>
    <p:extLst>
      <p:ext uri="{BB962C8B-B14F-4D97-AF65-F5344CB8AC3E}">
        <p14:creationId xmlns:p14="http://schemas.microsoft.com/office/powerpoint/2010/main" val="136167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71C4B-DBEC-C95D-683D-013CFCB0219A}"/>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3BCD584D-47EF-0BC2-1F2F-2F1358C5F068}"/>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1DFDB21-880A-2F33-2638-17A0033482E9}"/>
              </a:ext>
            </a:extLst>
          </p:cNvPr>
          <p:cNvSpPr txBox="1"/>
          <p:nvPr/>
        </p:nvSpPr>
        <p:spPr>
          <a:xfrm>
            <a:off x="1057672" y="209104"/>
            <a:ext cx="11134328"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Packaged (fixed weight) versus random weight</a:t>
            </a:r>
          </a:p>
        </p:txBody>
      </p:sp>
      <p:pic>
        <p:nvPicPr>
          <p:cNvPr id="3" name="Picture 2" descr="A blue and black logo&#10;&#10;AI-generated content may be incorrect.">
            <a:extLst>
              <a:ext uri="{FF2B5EF4-FFF2-40B4-BE49-F238E27FC236}">
                <a16:creationId xmlns:a16="http://schemas.microsoft.com/office/drawing/2014/main" id="{68A34D02-E7B8-4846-B756-35BE56371C2D}"/>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F66D57BF-B608-5B2B-528C-24BD35133B28}"/>
              </a:ext>
            </a:extLst>
          </p:cNvPr>
          <p:cNvSpPr txBox="1"/>
          <p:nvPr/>
        </p:nvSpPr>
        <p:spPr>
          <a:xfrm>
            <a:off x="964060" y="1225689"/>
            <a:ext cx="10263878" cy="408189"/>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Fixed-weight dollar sales outperformed random weight.</a:t>
            </a:r>
          </a:p>
        </p:txBody>
      </p:sp>
      <p:sp>
        <p:nvSpPr>
          <p:cNvPr id="2" name="TextBox 1">
            <a:extLst>
              <a:ext uri="{FF2B5EF4-FFF2-40B4-BE49-F238E27FC236}">
                <a16:creationId xmlns:a16="http://schemas.microsoft.com/office/drawing/2014/main" id="{722D613C-FDEA-F1D6-FEEF-46988F52665D}"/>
              </a:ext>
            </a:extLst>
          </p:cNvPr>
          <p:cNvSpPr txBox="1"/>
          <p:nvPr/>
        </p:nvSpPr>
        <p:spPr>
          <a:xfrm>
            <a:off x="637708" y="6402675"/>
            <a:ext cx="4176143"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ending 11/2/2025</a:t>
            </a:r>
          </a:p>
        </p:txBody>
      </p:sp>
      <p:graphicFrame>
        <p:nvGraphicFramePr>
          <p:cNvPr id="11" name="Table 10">
            <a:extLst>
              <a:ext uri="{FF2B5EF4-FFF2-40B4-BE49-F238E27FC236}">
                <a16:creationId xmlns:a16="http://schemas.microsoft.com/office/drawing/2014/main" id="{6E208A87-DEC2-D849-6D90-608DE00514DE}"/>
              </a:ext>
            </a:extLst>
          </p:cNvPr>
          <p:cNvGraphicFramePr>
            <a:graphicFrameLocks noGrp="1"/>
          </p:cNvGraphicFramePr>
          <p:nvPr>
            <p:extLst>
              <p:ext uri="{D42A27DB-BD31-4B8C-83A1-F6EECF244321}">
                <p14:modId xmlns:p14="http://schemas.microsoft.com/office/powerpoint/2010/main" val="1741044930"/>
              </p:ext>
            </p:extLst>
          </p:nvPr>
        </p:nvGraphicFramePr>
        <p:xfrm>
          <a:off x="2180212" y="3088054"/>
          <a:ext cx="7233778" cy="1940602"/>
        </p:xfrm>
        <a:graphic>
          <a:graphicData uri="http://schemas.openxmlformats.org/drawingml/2006/table">
            <a:tbl>
              <a:tblPr>
                <a:tableStyleId>{2D5ABB26-0587-4C30-8999-92F81FD0307C}</a:tableStyleId>
              </a:tblPr>
              <a:tblGrid>
                <a:gridCol w="3159760">
                  <a:extLst>
                    <a:ext uri="{9D8B030D-6E8A-4147-A177-3AD203B41FA5}">
                      <a16:colId xmlns:a16="http://schemas.microsoft.com/office/drawing/2014/main" val="20000"/>
                    </a:ext>
                  </a:extLst>
                </a:gridCol>
                <a:gridCol w="1818759">
                  <a:extLst>
                    <a:ext uri="{9D8B030D-6E8A-4147-A177-3AD203B41FA5}">
                      <a16:colId xmlns:a16="http://schemas.microsoft.com/office/drawing/2014/main" val="20001"/>
                    </a:ext>
                  </a:extLst>
                </a:gridCol>
                <a:gridCol w="2255259">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Aptos" panose="020B0004020202020204" pitchFamily="34" charset="0"/>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Aptos" panose="020B0004020202020204" pitchFamily="34" charset="0"/>
                        </a:rPr>
                        <a:t>Fixed weight</a:t>
                      </a:r>
                      <a:endParaRPr lang="en-US" sz="2400" b="1" dirty="0">
                        <a:latin typeface="Aptos" panose="020B0004020202020204" pitchFamily="34" charset="0"/>
                        <a:ea typeface="Calibri"/>
                        <a:cs typeface="Times New Roman"/>
                      </a:endParaRPr>
                    </a:p>
                  </a:txBody>
                  <a:tcPr marL="68580" marR="68580" marT="0" marB="0" anchor="ctr">
                    <a:noFill/>
                  </a:tcPr>
                </a:tc>
                <a:tc>
                  <a:txBody>
                    <a:bodyPr/>
                    <a:lstStyle/>
                    <a:p>
                      <a:pPr algn="r">
                        <a:lnSpc>
                          <a:spcPct val="115000"/>
                        </a:lnSpc>
                        <a:spcAft>
                          <a:spcPts val="0"/>
                        </a:spcAft>
                      </a:pPr>
                      <a:r>
                        <a:rPr lang="en-US" sz="1800" b="1" dirty="0">
                          <a:latin typeface="Aptos" panose="020B0004020202020204" pitchFamily="34" charset="0"/>
                        </a:rPr>
                        <a:t>Random weight</a:t>
                      </a:r>
                      <a:endParaRPr lang="en-US" sz="2400" b="1" dirty="0">
                        <a:latin typeface="Aptos" panose="020B0004020202020204" pitchFamily="34" charset="0"/>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Aptos" panose="020B0004020202020204" pitchFamily="34" charset="0"/>
                          <a:ea typeface="Calibri"/>
                          <a:cs typeface="Times New Roman"/>
                        </a:rPr>
                        <a:t>Dollar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-3.7%</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-19.6%</a:t>
                      </a:r>
                    </a:p>
                  </a:txBody>
                  <a:tcPr marL="68580" marR="68580" marT="0" marB="0">
                    <a:noFill/>
                  </a:tcPr>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Aptos" panose="020B0004020202020204" pitchFamily="34" charset="0"/>
                          <a:ea typeface="Calibri"/>
                          <a:cs typeface="Times New Roman"/>
                        </a:rPr>
                        <a:t>Share of mushroom $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97.2%</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2.8%</a:t>
                      </a:r>
                    </a:p>
                  </a:txBody>
                  <a:tcPr marL="68580" marR="68580" marT="0" marB="0" anchor="ctr">
                    <a:noFill/>
                  </a:tcP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Aptos" panose="020B0004020202020204" pitchFamily="34" charset="0"/>
                          <a:ea typeface="Calibri"/>
                          <a:cs typeface="Times New Roman"/>
                        </a:rPr>
                        <a:t>Volume growth</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-3.5%</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-19.2%</a:t>
                      </a:r>
                    </a:p>
                  </a:txBody>
                  <a:tcPr marL="68580" marR="68580" marT="0" marB="0">
                    <a:noFill/>
                  </a:tcP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Aptos" panose="020B0004020202020204" pitchFamily="34" charset="0"/>
                          <a:ea typeface="Calibri"/>
                          <a:cs typeface="Times New Roman"/>
                        </a:rPr>
                        <a:t>Share of mushroom lbs sales</a:t>
                      </a:r>
                    </a:p>
                  </a:txBody>
                  <a:tcPr marL="68580" marR="68580" marT="0" marB="0">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97.4%</a:t>
                      </a:r>
                    </a:p>
                  </a:txBody>
                  <a:tcPr marL="68580" marR="68580" marT="0" marB="0" anchor="ctr">
                    <a:noFill/>
                  </a:tcPr>
                </a:tc>
                <a:tc>
                  <a:txBody>
                    <a:bodyPr/>
                    <a:lstStyle/>
                    <a:p>
                      <a:pPr marL="0" marR="0" lvl="0" indent="0" algn="r" defTabSz="6858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Calibri"/>
                          <a:cs typeface="Times New Roman"/>
                        </a:rPr>
                        <a:t>2.6%</a:t>
                      </a:r>
                    </a:p>
                  </a:txBody>
                  <a:tcPr marL="68580" marR="68580" marT="0" marB="0" anchor="ctr">
                    <a:noFill/>
                  </a:tcPr>
                </a:tc>
                <a:extLst>
                  <a:ext uri="{0D108BD9-81ED-4DB2-BD59-A6C34878D82A}">
                    <a16:rowId xmlns:a16="http://schemas.microsoft.com/office/drawing/2014/main" val="1847192266"/>
                  </a:ext>
                </a:extLst>
              </a:tr>
            </a:tbl>
          </a:graphicData>
        </a:graphic>
      </p:graphicFrame>
      <p:sp>
        <p:nvSpPr>
          <p:cNvPr id="12" name="TextBox 11">
            <a:extLst>
              <a:ext uri="{FF2B5EF4-FFF2-40B4-BE49-F238E27FC236}">
                <a16:creationId xmlns:a16="http://schemas.microsoft.com/office/drawing/2014/main" id="{B76A5648-91D0-BC89-D9A4-88BC1F95C9D9}"/>
              </a:ext>
            </a:extLst>
          </p:cNvPr>
          <p:cNvSpPr txBox="1"/>
          <p:nvPr/>
        </p:nvSpPr>
        <p:spPr>
          <a:xfrm>
            <a:off x="2233168" y="2485305"/>
            <a:ext cx="2899370" cy="923330"/>
          </a:xfrm>
          <a:prstGeom prst="rect">
            <a:avLst/>
          </a:prstGeom>
          <a:noFill/>
        </p:spPr>
        <p:txBody>
          <a:bodyPr wrap="square" rtlCol="0">
            <a:spAutoFit/>
          </a:bodyPr>
          <a:lstStyle/>
          <a:p>
            <a:r>
              <a:rPr lang="en-US" b="1" dirty="0">
                <a:latin typeface="Aptos" panose="020B0004020202020204" pitchFamily="34" charset="0"/>
              </a:rPr>
              <a:t>4 w.e. 11/2/2025 | Share of total mushroom sales and sales growth %</a:t>
            </a:r>
          </a:p>
        </p:txBody>
      </p:sp>
      <p:cxnSp>
        <p:nvCxnSpPr>
          <p:cNvPr id="13" name="Straight Connector 12">
            <a:extLst>
              <a:ext uri="{FF2B5EF4-FFF2-40B4-BE49-F238E27FC236}">
                <a16:creationId xmlns:a16="http://schemas.microsoft.com/office/drawing/2014/main" id="{0BEB7C55-F8E5-C37B-94FB-97B9F278D9DC}"/>
              </a:ext>
            </a:extLst>
          </p:cNvPr>
          <p:cNvCxnSpPr>
            <a:cxnSpLocks/>
          </p:cNvCxnSpPr>
          <p:nvPr/>
        </p:nvCxnSpPr>
        <p:spPr>
          <a:xfrm>
            <a:off x="2235974" y="3542508"/>
            <a:ext cx="7217044" cy="0"/>
          </a:xfrm>
          <a:prstGeom prst="line">
            <a:avLst/>
          </a:prstGeom>
          <a:ln w="12700">
            <a:solidFill>
              <a:srgbClr val="89B4E8"/>
            </a:solidFill>
          </a:ln>
        </p:spPr>
        <p:style>
          <a:lnRef idx="2">
            <a:schemeClr val="accent1"/>
          </a:lnRef>
          <a:fillRef idx="0">
            <a:schemeClr val="accent1"/>
          </a:fillRef>
          <a:effectRef idx="1">
            <a:schemeClr val="accent1"/>
          </a:effectRef>
          <a:fontRef idx="minor">
            <a:schemeClr val="tx1"/>
          </a:fontRef>
        </p:style>
      </p:cxnSp>
      <p:pic>
        <p:nvPicPr>
          <p:cNvPr id="14" name="Picture 2" descr="How to Store Mushrooms | eHow">
            <a:extLst>
              <a:ext uri="{FF2B5EF4-FFF2-40B4-BE49-F238E27FC236}">
                <a16:creationId xmlns:a16="http://schemas.microsoft.com/office/drawing/2014/main" id="{5AB97F69-646C-8B14-81B0-00BEA790428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68221" y="2148776"/>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C2F7B29-8652-8A63-1F55-A8A1F8E8C17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17834" b="22808"/>
          <a:stretch/>
        </p:blipFill>
        <p:spPr>
          <a:xfrm>
            <a:off x="7908947" y="2214877"/>
            <a:ext cx="1377027" cy="817381"/>
          </a:xfrm>
          <a:prstGeom prst="rect">
            <a:avLst/>
          </a:prstGeom>
        </p:spPr>
      </p:pic>
      <p:cxnSp>
        <p:nvCxnSpPr>
          <p:cNvPr id="16" name="Straight Connector 15">
            <a:extLst>
              <a:ext uri="{FF2B5EF4-FFF2-40B4-BE49-F238E27FC236}">
                <a16:creationId xmlns:a16="http://schemas.microsoft.com/office/drawing/2014/main" id="{197D2C80-C73E-A119-2570-6A5E3B36DEF5}"/>
              </a:ext>
            </a:extLst>
          </p:cNvPr>
          <p:cNvCxnSpPr>
            <a:cxnSpLocks/>
          </p:cNvCxnSpPr>
          <p:nvPr/>
        </p:nvCxnSpPr>
        <p:spPr>
          <a:xfrm>
            <a:off x="2233168" y="4290778"/>
            <a:ext cx="7217044" cy="0"/>
          </a:xfrm>
          <a:prstGeom prst="line">
            <a:avLst/>
          </a:prstGeom>
          <a:ln w="12700">
            <a:solidFill>
              <a:srgbClr val="89B4E8"/>
            </a:solidFill>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10D31F4E-B8B8-96DB-282B-0EF28029665E}"/>
              </a:ext>
            </a:extLst>
          </p:cNvPr>
          <p:cNvSpPr>
            <a:spLocks noGrp="1"/>
          </p:cNvSpPr>
          <p:nvPr>
            <p:ph type="sldNum" sz="quarter" idx="12"/>
          </p:nvPr>
        </p:nvSpPr>
        <p:spPr/>
        <p:txBody>
          <a:bodyPr/>
          <a:lstStyle/>
          <a:p>
            <a:fld id="{EFE71E98-A417-4ECC-ACEB-C0490C20DB04}" type="slidenum">
              <a:rPr lang="en-US" smtClean="0"/>
              <a:t>18</a:t>
            </a:fld>
            <a:endParaRPr lang="en-US" dirty="0"/>
          </a:p>
        </p:txBody>
      </p:sp>
    </p:spTree>
    <p:extLst>
      <p:ext uri="{BB962C8B-B14F-4D97-AF65-F5344CB8AC3E}">
        <p14:creationId xmlns:p14="http://schemas.microsoft.com/office/powerpoint/2010/main" val="256009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25089-0C2A-46A1-5202-EAC58CB32E4A}"/>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6F1AC097-6B42-5C92-2CFD-6D86510133C6}"/>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689920B-BB88-F3C8-CA6E-7A125F61BF00}"/>
              </a:ext>
            </a:extLst>
          </p:cNvPr>
          <p:cNvSpPr txBox="1"/>
          <p:nvPr/>
        </p:nvSpPr>
        <p:spPr>
          <a:xfrm>
            <a:off x="1057672" y="209104"/>
            <a:ext cx="11134328"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Organic versus conventional mushrooms sales</a:t>
            </a:r>
          </a:p>
        </p:txBody>
      </p:sp>
      <p:pic>
        <p:nvPicPr>
          <p:cNvPr id="3" name="Picture 2" descr="A blue and black logo&#10;&#10;AI-generated content may be incorrect.">
            <a:extLst>
              <a:ext uri="{FF2B5EF4-FFF2-40B4-BE49-F238E27FC236}">
                <a16:creationId xmlns:a16="http://schemas.microsoft.com/office/drawing/2014/main" id="{BB71B818-4339-1B3C-B89A-6E1B65298003}"/>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DE0A7175-A06E-B5EE-693E-FE70404D8BCE}"/>
              </a:ext>
            </a:extLst>
          </p:cNvPr>
          <p:cNvSpPr txBox="1"/>
          <p:nvPr/>
        </p:nvSpPr>
        <p:spPr>
          <a:xfrm>
            <a:off x="964060" y="1225689"/>
            <a:ext cx="10263878" cy="408189"/>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Organic mushroom sales dipped below year-ago levels.</a:t>
            </a:r>
          </a:p>
        </p:txBody>
      </p:sp>
      <p:sp>
        <p:nvSpPr>
          <p:cNvPr id="2" name="TextBox 1">
            <a:extLst>
              <a:ext uri="{FF2B5EF4-FFF2-40B4-BE49-F238E27FC236}">
                <a16:creationId xmlns:a16="http://schemas.microsoft.com/office/drawing/2014/main" id="{1AEBEB56-25B2-220A-E519-75C6C76C0005}"/>
              </a:ext>
            </a:extLst>
          </p:cNvPr>
          <p:cNvSpPr txBox="1"/>
          <p:nvPr/>
        </p:nvSpPr>
        <p:spPr>
          <a:xfrm>
            <a:off x="637708" y="6402675"/>
            <a:ext cx="4176143"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ending 11/2/2025</a:t>
            </a:r>
          </a:p>
        </p:txBody>
      </p:sp>
      <p:sp>
        <p:nvSpPr>
          <p:cNvPr id="5" name="TextBox 4">
            <a:extLst>
              <a:ext uri="{FF2B5EF4-FFF2-40B4-BE49-F238E27FC236}">
                <a16:creationId xmlns:a16="http://schemas.microsoft.com/office/drawing/2014/main" id="{8D21E239-5E86-7753-BD13-4BC534A2BEF8}"/>
              </a:ext>
            </a:extLst>
          </p:cNvPr>
          <p:cNvSpPr txBox="1"/>
          <p:nvPr/>
        </p:nvSpPr>
        <p:spPr>
          <a:xfrm>
            <a:off x="964060" y="2020703"/>
            <a:ext cx="7662686" cy="369332"/>
          </a:xfrm>
          <a:prstGeom prst="rect">
            <a:avLst/>
          </a:prstGeom>
          <a:noFill/>
        </p:spPr>
        <p:txBody>
          <a:bodyPr wrap="square" rtlCol="0">
            <a:spAutoFit/>
          </a:bodyPr>
          <a:lstStyle/>
          <a:p>
            <a:r>
              <a:rPr lang="en-US" b="1" dirty="0">
                <a:latin typeface="Aptos" panose="020B0004020202020204" pitchFamily="34" charset="0"/>
              </a:rPr>
              <a:t>4 w.e. 11/2/2025 | Share of total mushroom sales and sales growth %</a:t>
            </a:r>
          </a:p>
        </p:txBody>
      </p:sp>
      <p:sp>
        <p:nvSpPr>
          <p:cNvPr id="7" name="Oval 6">
            <a:extLst>
              <a:ext uri="{FF2B5EF4-FFF2-40B4-BE49-F238E27FC236}">
                <a16:creationId xmlns:a16="http://schemas.microsoft.com/office/drawing/2014/main" id="{E5E3A944-E028-CCBA-5256-E9751A47960F}"/>
              </a:ext>
            </a:extLst>
          </p:cNvPr>
          <p:cNvSpPr/>
          <p:nvPr/>
        </p:nvSpPr>
        <p:spPr>
          <a:xfrm>
            <a:off x="2202603" y="2632552"/>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 name="Oval 7">
            <a:extLst>
              <a:ext uri="{FF2B5EF4-FFF2-40B4-BE49-F238E27FC236}">
                <a16:creationId xmlns:a16="http://schemas.microsoft.com/office/drawing/2014/main" id="{08FD242A-9667-65C5-3B13-46BCF01D4278}"/>
              </a:ext>
            </a:extLst>
          </p:cNvPr>
          <p:cNvSpPr/>
          <p:nvPr/>
        </p:nvSpPr>
        <p:spPr>
          <a:xfrm>
            <a:off x="2202603" y="4252664"/>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9" name="TextBox 8">
            <a:extLst>
              <a:ext uri="{FF2B5EF4-FFF2-40B4-BE49-F238E27FC236}">
                <a16:creationId xmlns:a16="http://schemas.microsoft.com/office/drawing/2014/main" id="{3418C2B7-3C8F-BE58-9303-771FA46CE41C}"/>
              </a:ext>
            </a:extLst>
          </p:cNvPr>
          <p:cNvSpPr txBox="1"/>
          <p:nvPr/>
        </p:nvSpPr>
        <p:spPr>
          <a:xfrm>
            <a:off x="2421516" y="5155627"/>
            <a:ext cx="1025213" cy="307777"/>
          </a:xfrm>
          <a:prstGeom prst="rect">
            <a:avLst/>
          </a:prstGeom>
          <a:solidFill>
            <a:srgbClr val="8AB5E9"/>
          </a:solidFill>
        </p:spPr>
        <p:txBody>
          <a:bodyPr wrap="square" rtlCol="0">
            <a:spAutoFit/>
          </a:bodyPr>
          <a:lstStyle/>
          <a:p>
            <a:pPr algn="ctr"/>
            <a:r>
              <a:rPr lang="en-US" sz="1400" b="1" dirty="0">
                <a:latin typeface="Aptos" panose="020B0004020202020204" pitchFamily="34" charset="0"/>
              </a:rPr>
              <a:t>Organic</a:t>
            </a:r>
          </a:p>
        </p:txBody>
      </p:sp>
      <p:sp>
        <p:nvSpPr>
          <p:cNvPr id="10" name="TextBox 9">
            <a:extLst>
              <a:ext uri="{FF2B5EF4-FFF2-40B4-BE49-F238E27FC236}">
                <a16:creationId xmlns:a16="http://schemas.microsoft.com/office/drawing/2014/main" id="{3D8F72C6-CCF2-97FB-755E-51918AE8416B}"/>
              </a:ext>
            </a:extLst>
          </p:cNvPr>
          <p:cNvSpPr txBox="1"/>
          <p:nvPr/>
        </p:nvSpPr>
        <p:spPr>
          <a:xfrm>
            <a:off x="2323860" y="3535234"/>
            <a:ext cx="1341783" cy="307777"/>
          </a:xfrm>
          <a:prstGeom prst="rect">
            <a:avLst/>
          </a:prstGeom>
          <a:noFill/>
        </p:spPr>
        <p:txBody>
          <a:bodyPr wrap="square" rtlCol="0">
            <a:spAutoFit/>
          </a:bodyPr>
          <a:lstStyle/>
          <a:p>
            <a:r>
              <a:rPr lang="en-US" sz="1400" b="1" dirty="0">
                <a:solidFill>
                  <a:schemeClr val="bg1"/>
                </a:solidFill>
                <a:latin typeface="Aptos" panose="020B0004020202020204" pitchFamily="34" charset="0"/>
              </a:rPr>
              <a:t>Conventional</a:t>
            </a:r>
          </a:p>
        </p:txBody>
      </p:sp>
      <p:sp>
        <p:nvSpPr>
          <p:cNvPr id="17" name="Oval 26">
            <a:extLst>
              <a:ext uri="{FF2B5EF4-FFF2-40B4-BE49-F238E27FC236}">
                <a16:creationId xmlns:a16="http://schemas.microsoft.com/office/drawing/2014/main" id="{FF569EE0-A7A4-D11E-AAB0-15CC7699348E}"/>
              </a:ext>
            </a:extLst>
          </p:cNvPr>
          <p:cNvSpPr/>
          <p:nvPr/>
        </p:nvSpPr>
        <p:spPr>
          <a:xfrm>
            <a:off x="3783541" y="2632552"/>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Market</a:t>
            </a:r>
            <a:br>
              <a:rPr lang="en-US" sz="1400" b="1" dirty="0">
                <a:solidFill>
                  <a:schemeClr val="bg1"/>
                </a:solidFill>
                <a:latin typeface="Aptos" panose="020B0004020202020204" pitchFamily="34" charset="0"/>
                <a:ea typeface="Gadugi" pitchFamily="34" charset="0"/>
              </a:rPr>
            </a:br>
            <a:r>
              <a:rPr lang="en-US" sz="1400" b="1" dirty="0">
                <a:solidFill>
                  <a:schemeClr val="bg1"/>
                </a:solidFill>
                <a:latin typeface="Aptos" panose="020B0004020202020204" pitchFamily="34" charset="0"/>
                <a:ea typeface="Gadugi" pitchFamily="34" charset="0"/>
              </a:rPr>
              <a:t>size</a:t>
            </a:r>
          </a:p>
          <a:p>
            <a:pPr algn="ctr"/>
            <a:r>
              <a:rPr lang="en-US" sz="1400" b="1" dirty="0">
                <a:solidFill>
                  <a:schemeClr val="bg1"/>
                </a:solidFill>
                <a:latin typeface="Aptos" panose="020B0004020202020204" pitchFamily="34" charset="0"/>
                <a:ea typeface="Gadugi" pitchFamily="34" charset="0"/>
              </a:rPr>
              <a:t>$83.2M</a:t>
            </a:r>
          </a:p>
        </p:txBody>
      </p:sp>
      <p:sp>
        <p:nvSpPr>
          <p:cNvPr id="18" name="Oval 27">
            <a:extLst>
              <a:ext uri="{FF2B5EF4-FFF2-40B4-BE49-F238E27FC236}">
                <a16:creationId xmlns:a16="http://schemas.microsoft.com/office/drawing/2014/main" id="{D99F04CE-1E2E-071F-AB19-00B2BF51814E}"/>
              </a:ext>
            </a:extLst>
          </p:cNvPr>
          <p:cNvSpPr/>
          <p:nvPr/>
        </p:nvSpPr>
        <p:spPr>
          <a:xfrm>
            <a:off x="5364479" y="2632552"/>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Dollar growth</a:t>
            </a:r>
          </a:p>
          <a:p>
            <a:pPr algn="ctr"/>
            <a:r>
              <a:rPr lang="en-US" sz="1400" b="1" dirty="0">
                <a:solidFill>
                  <a:schemeClr val="bg1"/>
                </a:solidFill>
                <a:latin typeface="Aptos" panose="020B0004020202020204" pitchFamily="34" charset="0"/>
                <a:ea typeface="Gadugi" pitchFamily="34" charset="0"/>
              </a:rPr>
              <a:t>-4.3%</a:t>
            </a:r>
          </a:p>
        </p:txBody>
      </p:sp>
      <p:sp>
        <p:nvSpPr>
          <p:cNvPr id="19" name="Oval 28">
            <a:extLst>
              <a:ext uri="{FF2B5EF4-FFF2-40B4-BE49-F238E27FC236}">
                <a16:creationId xmlns:a16="http://schemas.microsoft.com/office/drawing/2014/main" id="{AA6A9877-031C-CE88-26F7-6C6C3567C67E}"/>
              </a:ext>
            </a:extLst>
          </p:cNvPr>
          <p:cNvSpPr/>
          <p:nvPr/>
        </p:nvSpPr>
        <p:spPr>
          <a:xfrm>
            <a:off x="6945417" y="2632552"/>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Unit growth</a:t>
            </a:r>
          </a:p>
          <a:p>
            <a:pPr algn="ctr"/>
            <a:r>
              <a:rPr lang="en-US" sz="1400" b="1" dirty="0">
                <a:solidFill>
                  <a:schemeClr val="bg1"/>
                </a:solidFill>
                <a:latin typeface="Aptos" panose="020B0004020202020204" pitchFamily="34" charset="0"/>
                <a:ea typeface="Gadugi" pitchFamily="34" charset="0"/>
              </a:rPr>
              <a:t>-5.5%</a:t>
            </a:r>
          </a:p>
        </p:txBody>
      </p:sp>
      <p:sp>
        <p:nvSpPr>
          <p:cNvPr id="20" name="Oval 29">
            <a:extLst>
              <a:ext uri="{FF2B5EF4-FFF2-40B4-BE49-F238E27FC236}">
                <a16:creationId xmlns:a16="http://schemas.microsoft.com/office/drawing/2014/main" id="{61AF108D-A456-F672-7FC2-C0C61AAAFFD7}"/>
              </a:ext>
            </a:extLst>
          </p:cNvPr>
          <p:cNvSpPr/>
          <p:nvPr/>
        </p:nvSpPr>
        <p:spPr>
          <a:xfrm>
            <a:off x="3778412" y="4252664"/>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Market size</a:t>
            </a:r>
          </a:p>
          <a:p>
            <a:pPr algn="ctr"/>
            <a:r>
              <a:rPr lang="en-US" sz="1400" b="1" dirty="0">
                <a:solidFill>
                  <a:schemeClr val="tx1"/>
                </a:solidFill>
                <a:latin typeface="Aptos" panose="020B0004020202020204" pitchFamily="34" charset="0"/>
                <a:ea typeface="Gadugi" pitchFamily="34" charset="0"/>
              </a:rPr>
              <a:t>$24.4M</a:t>
            </a:r>
          </a:p>
        </p:txBody>
      </p:sp>
      <p:sp>
        <p:nvSpPr>
          <p:cNvPr id="21" name="Oval 30">
            <a:extLst>
              <a:ext uri="{FF2B5EF4-FFF2-40B4-BE49-F238E27FC236}">
                <a16:creationId xmlns:a16="http://schemas.microsoft.com/office/drawing/2014/main" id="{604B17DE-6E8C-7F78-8CF8-F8DCB9C231BE}"/>
              </a:ext>
            </a:extLst>
          </p:cNvPr>
          <p:cNvSpPr/>
          <p:nvPr/>
        </p:nvSpPr>
        <p:spPr>
          <a:xfrm>
            <a:off x="5364479" y="4252664"/>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Dollar growth</a:t>
            </a:r>
          </a:p>
          <a:p>
            <a:pPr algn="ctr"/>
            <a:r>
              <a:rPr lang="en-US" sz="1400" b="1" dirty="0">
                <a:solidFill>
                  <a:schemeClr val="tx1"/>
                </a:solidFill>
                <a:latin typeface="Aptos" panose="020B0004020202020204" pitchFamily="34" charset="0"/>
                <a:ea typeface="Gadugi" pitchFamily="34" charset="0"/>
              </a:rPr>
              <a:t>-4.2%</a:t>
            </a:r>
          </a:p>
        </p:txBody>
      </p:sp>
      <p:sp>
        <p:nvSpPr>
          <p:cNvPr id="22" name="Oval 31">
            <a:extLst>
              <a:ext uri="{FF2B5EF4-FFF2-40B4-BE49-F238E27FC236}">
                <a16:creationId xmlns:a16="http://schemas.microsoft.com/office/drawing/2014/main" id="{B2071AD0-78F9-4A95-E5E5-6ED05FF952DA}"/>
              </a:ext>
            </a:extLst>
          </p:cNvPr>
          <p:cNvSpPr/>
          <p:nvPr/>
        </p:nvSpPr>
        <p:spPr>
          <a:xfrm>
            <a:off x="6945417" y="4252664"/>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Unit growth</a:t>
            </a:r>
          </a:p>
          <a:p>
            <a:pPr algn="ctr"/>
            <a:r>
              <a:rPr lang="en-US" sz="1400" b="1" dirty="0">
                <a:solidFill>
                  <a:schemeClr val="tx1"/>
                </a:solidFill>
                <a:latin typeface="Aptos" panose="020B0004020202020204" pitchFamily="34" charset="0"/>
                <a:ea typeface="Gadugi" pitchFamily="34" charset="0"/>
              </a:rPr>
              <a:t>-3.0%</a:t>
            </a:r>
          </a:p>
        </p:txBody>
      </p:sp>
      <p:sp>
        <p:nvSpPr>
          <p:cNvPr id="23" name="Oval 32">
            <a:extLst>
              <a:ext uri="{FF2B5EF4-FFF2-40B4-BE49-F238E27FC236}">
                <a16:creationId xmlns:a16="http://schemas.microsoft.com/office/drawing/2014/main" id="{0801CDFC-8499-7E96-0C59-1CCDBA29BCE2}"/>
              </a:ext>
            </a:extLst>
          </p:cNvPr>
          <p:cNvSpPr/>
          <p:nvPr/>
        </p:nvSpPr>
        <p:spPr>
          <a:xfrm>
            <a:off x="8526355" y="2632552"/>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Volume</a:t>
            </a:r>
            <a:br>
              <a:rPr lang="en-US" sz="1400" b="1" dirty="0">
                <a:solidFill>
                  <a:schemeClr val="bg1"/>
                </a:solidFill>
                <a:latin typeface="Aptos" panose="020B0004020202020204" pitchFamily="34" charset="0"/>
                <a:ea typeface="Gadugi" pitchFamily="34" charset="0"/>
              </a:rPr>
            </a:br>
            <a:r>
              <a:rPr lang="en-US" sz="1400" b="1" dirty="0">
                <a:solidFill>
                  <a:schemeClr val="bg1"/>
                </a:solidFill>
                <a:latin typeface="Aptos" panose="020B0004020202020204" pitchFamily="34" charset="0"/>
                <a:ea typeface="Gadugi" pitchFamily="34" charset="0"/>
              </a:rPr>
              <a:t>growth</a:t>
            </a:r>
          </a:p>
          <a:p>
            <a:pPr algn="ctr"/>
            <a:r>
              <a:rPr lang="en-US" sz="1400" b="1" dirty="0">
                <a:solidFill>
                  <a:schemeClr val="bg1"/>
                </a:solidFill>
                <a:latin typeface="Aptos" panose="020B0004020202020204" pitchFamily="34" charset="0"/>
                <a:ea typeface="Gadugi" pitchFamily="34" charset="0"/>
              </a:rPr>
              <a:t>-4.0%</a:t>
            </a:r>
          </a:p>
        </p:txBody>
      </p:sp>
      <p:sp>
        <p:nvSpPr>
          <p:cNvPr id="24" name="Oval 33">
            <a:extLst>
              <a:ext uri="{FF2B5EF4-FFF2-40B4-BE49-F238E27FC236}">
                <a16:creationId xmlns:a16="http://schemas.microsoft.com/office/drawing/2014/main" id="{1886520A-F77D-7B8A-1C1D-17E755100426}"/>
              </a:ext>
            </a:extLst>
          </p:cNvPr>
          <p:cNvSpPr/>
          <p:nvPr/>
        </p:nvSpPr>
        <p:spPr>
          <a:xfrm>
            <a:off x="8526355" y="4252664"/>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Volume</a:t>
            </a:r>
            <a:br>
              <a:rPr lang="en-US" sz="1400" b="1" dirty="0">
                <a:solidFill>
                  <a:schemeClr val="tx1"/>
                </a:solidFill>
                <a:latin typeface="Aptos" panose="020B0004020202020204" pitchFamily="34" charset="0"/>
                <a:ea typeface="Gadugi" pitchFamily="34" charset="0"/>
              </a:rPr>
            </a:br>
            <a:r>
              <a:rPr lang="en-US" sz="1400" b="1" dirty="0">
                <a:solidFill>
                  <a:schemeClr val="tx1"/>
                </a:solidFill>
                <a:latin typeface="Aptos" panose="020B0004020202020204" pitchFamily="34" charset="0"/>
                <a:ea typeface="Gadugi" pitchFamily="34" charset="0"/>
              </a:rPr>
              <a:t>growth</a:t>
            </a:r>
          </a:p>
          <a:p>
            <a:pPr algn="ctr"/>
            <a:r>
              <a:rPr lang="en-US" sz="1400" b="1" dirty="0">
                <a:solidFill>
                  <a:schemeClr val="tx1"/>
                </a:solidFill>
                <a:latin typeface="Aptos" panose="020B0004020202020204" pitchFamily="34" charset="0"/>
                <a:ea typeface="Gadugi" pitchFamily="34" charset="0"/>
              </a:rPr>
              <a:t>-3.9%</a:t>
            </a:r>
          </a:p>
        </p:txBody>
      </p:sp>
      <p:pic>
        <p:nvPicPr>
          <p:cNvPr id="25" name="Picture 24">
            <a:extLst>
              <a:ext uri="{FF2B5EF4-FFF2-40B4-BE49-F238E27FC236}">
                <a16:creationId xmlns:a16="http://schemas.microsoft.com/office/drawing/2014/main" id="{E34F16B5-CF59-486D-2523-6F4EBF079B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14338" y="4295966"/>
            <a:ext cx="1451305" cy="816359"/>
          </a:xfrm>
          <a:prstGeom prst="rect">
            <a:avLst/>
          </a:prstGeom>
        </p:spPr>
      </p:pic>
      <p:pic>
        <p:nvPicPr>
          <p:cNvPr id="26" name="Picture 25">
            <a:extLst>
              <a:ext uri="{FF2B5EF4-FFF2-40B4-BE49-F238E27FC236}">
                <a16:creationId xmlns:a16="http://schemas.microsoft.com/office/drawing/2014/main" id="{46FA5055-2DC8-8F48-1E0E-DE3E836755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14338" y="2673050"/>
            <a:ext cx="1451305" cy="816359"/>
          </a:xfrm>
          <a:prstGeom prst="rect">
            <a:avLst/>
          </a:prstGeom>
        </p:spPr>
      </p:pic>
      <p:sp>
        <p:nvSpPr>
          <p:cNvPr id="11" name="Slide Number Placeholder 10">
            <a:extLst>
              <a:ext uri="{FF2B5EF4-FFF2-40B4-BE49-F238E27FC236}">
                <a16:creationId xmlns:a16="http://schemas.microsoft.com/office/drawing/2014/main" id="{8EC111CD-91E4-A691-07B5-7A326D652407}"/>
              </a:ext>
            </a:extLst>
          </p:cNvPr>
          <p:cNvSpPr>
            <a:spLocks noGrp="1"/>
          </p:cNvSpPr>
          <p:nvPr>
            <p:ph type="sldNum" sz="quarter" idx="12"/>
          </p:nvPr>
        </p:nvSpPr>
        <p:spPr/>
        <p:txBody>
          <a:bodyPr/>
          <a:lstStyle/>
          <a:p>
            <a:fld id="{EFE71E98-A417-4ECC-ACEB-C0490C20DB04}" type="slidenum">
              <a:rPr lang="en-US" smtClean="0"/>
              <a:t>19</a:t>
            </a:fld>
            <a:endParaRPr lang="en-US" dirty="0"/>
          </a:p>
        </p:txBody>
      </p:sp>
    </p:spTree>
    <p:extLst>
      <p:ext uri="{BB962C8B-B14F-4D97-AF65-F5344CB8AC3E}">
        <p14:creationId xmlns:p14="http://schemas.microsoft.com/office/powerpoint/2010/main" val="114728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EF8E-2439-79AB-E0CC-12382765DA6B}"/>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0DC676EB-A303-F78F-9701-5FD2EB91FB3D}"/>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7F6103D-E013-2C1E-ECF3-0DEA77A3A736}"/>
              </a:ext>
            </a:extLst>
          </p:cNvPr>
          <p:cNvSpPr txBox="1"/>
          <p:nvPr/>
        </p:nvSpPr>
        <p:spPr>
          <a:xfrm>
            <a:off x="1057672" y="209104"/>
            <a:ext cx="9013861" cy="680956"/>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Methodology</a:t>
            </a:r>
          </a:p>
        </p:txBody>
      </p:sp>
      <p:sp>
        <p:nvSpPr>
          <p:cNvPr id="5" name="Rectangle 4">
            <a:extLst>
              <a:ext uri="{FF2B5EF4-FFF2-40B4-BE49-F238E27FC236}">
                <a16:creationId xmlns:a16="http://schemas.microsoft.com/office/drawing/2014/main" id="{FFCBB817-4B12-27F0-5D5A-0DF35BB7C588}"/>
              </a:ext>
            </a:extLst>
          </p:cNvPr>
          <p:cNvSpPr/>
          <p:nvPr/>
        </p:nvSpPr>
        <p:spPr>
          <a:xfrm>
            <a:off x="924481" y="4843666"/>
            <a:ext cx="10343035" cy="1321160"/>
          </a:xfrm>
          <a:prstGeom prst="rect">
            <a:avLst/>
          </a:prstGeom>
          <a:solidFill>
            <a:srgbClr val="89B4E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ue and black logo&#10;&#10;AI-generated content may be incorrect.">
            <a:extLst>
              <a:ext uri="{FF2B5EF4-FFF2-40B4-BE49-F238E27FC236}">
                <a16:creationId xmlns:a16="http://schemas.microsoft.com/office/drawing/2014/main" id="{1BEDAF06-4546-8F6F-DC29-A33A388F341E}"/>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4688EF92-B377-EAB5-9E75-F20510868637}"/>
              </a:ext>
            </a:extLst>
          </p:cNvPr>
          <p:cNvSpPr txBox="1"/>
          <p:nvPr/>
        </p:nvSpPr>
        <p:spPr>
          <a:xfrm>
            <a:off x="964060" y="1225689"/>
            <a:ext cx="10263878" cy="48512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The report covers the </a:t>
            </a:r>
            <a:r>
              <a:rPr lang="en-US" sz="1600" b="1" dirty="0">
                <a:latin typeface="Libre Franklin" pitchFamily="2" charset="0"/>
                <a:ea typeface="Open Sans Light" panose="020B0306030504020204" pitchFamily="34" charset="0"/>
                <a:cs typeface="Open Sans Light" panose="020B0306030504020204" pitchFamily="34" charset="0"/>
              </a:rPr>
              <a:t>four weeks ending November 2, 2025 </a:t>
            </a:r>
            <a:r>
              <a:rPr lang="en-US" sz="1600" dirty="0">
                <a:latin typeface="Libre Franklin" pitchFamily="2" charset="0"/>
                <a:ea typeface="Open Sans Light" panose="020B0306030504020204" pitchFamily="34" charset="0"/>
                <a:cs typeface="Open Sans Light" panose="020B0306030504020204" pitchFamily="34" charset="0"/>
              </a:rPr>
              <a:t>with week endings:</a:t>
            </a:r>
          </a:p>
          <a:p>
            <a:pPr marL="742950" lvl="1"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October 12, 2025</a:t>
            </a:r>
          </a:p>
          <a:p>
            <a:pPr marL="742950" lvl="1"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October 19, 2025</a:t>
            </a:r>
          </a:p>
          <a:p>
            <a:pPr marL="742950" lvl="1"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October 26, 2025</a:t>
            </a:r>
          </a:p>
          <a:p>
            <a:pPr marL="742950" lvl="1"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November 2, 2025</a:t>
            </a:r>
          </a:p>
          <a:p>
            <a:pPr marL="285750"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Dollar references are the retail value, volume is reflected in pounds and units (packages)</a:t>
            </a:r>
          </a:p>
          <a:p>
            <a:pPr marL="285750"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Package size, organic, fixed/random weight and value-added all reflect the MULO+ expanded marketplace</a:t>
            </a:r>
          </a:p>
          <a:p>
            <a:pPr marL="285750" indent="-285750">
              <a:lnSpc>
                <a:spcPct val="150000"/>
              </a:lnSpc>
              <a:buFont typeface="Arial" panose="020B0604020202020204" pitchFamily="34" charset="0"/>
              <a:buChar char="•"/>
            </a:pPr>
            <a:r>
              <a:rPr lang="en-US" sz="1600" dirty="0">
                <a:latin typeface="Libre Franklin" pitchFamily="2" charset="0"/>
                <a:ea typeface="Open Sans Light" panose="020B0306030504020204" pitchFamily="34" charset="0"/>
                <a:cs typeface="Open Sans Light" panose="020B0306030504020204" pitchFamily="34" charset="0"/>
              </a:rPr>
              <a:t>For questions, contact Anne-Marie Roerink, at aroerink@210analytics.com</a:t>
            </a:r>
          </a:p>
          <a:p>
            <a:pPr>
              <a:lnSpc>
                <a:spcPct val="150000"/>
              </a:lnSpc>
            </a:pPr>
            <a:endParaRPr lang="en-US" sz="1600" dirty="0">
              <a:latin typeface="Libre Franklin" pitchFamily="2" charset="0"/>
              <a:ea typeface="Open Sans Light" panose="020B0306030504020204" pitchFamily="34" charset="0"/>
              <a:cs typeface="Open Sans Light" panose="020B0306030504020204" pitchFamily="34" charset="0"/>
            </a:endParaRPr>
          </a:p>
          <a:p>
            <a:pPr>
              <a:lnSpc>
                <a:spcPct val="150000"/>
              </a:lnSpc>
            </a:pPr>
            <a:r>
              <a:rPr lang="en-US" sz="1600" b="1" dirty="0">
                <a:latin typeface="Libre Franklin" pitchFamily="2" charset="0"/>
                <a:ea typeface="Open Sans Light" panose="020B0306030504020204" pitchFamily="34" charset="0"/>
                <a:cs typeface="Open Sans Light" panose="020B0306030504020204" pitchFamily="34" charset="0"/>
              </a:rPr>
              <a:t>NOTE: </a:t>
            </a:r>
            <a:r>
              <a:rPr lang="en-US" sz="1600" dirty="0">
                <a:latin typeface="Libre Franklin" pitchFamily="2" charset="0"/>
                <a:ea typeface="Open Sans Light" panose="020B0306030504020204" pitchFamily="34" charset="0"/>
                <a:cs typeface="Open Sans Light" panose="020B0306030504020204" pitchFamily="34" charset="0"/>
              </a:rPr>
              <a:t>As of the 11/5/2025 database restatement, new specialty mushroom aggregates for lion’s mane, trumpet, etc. are included in the database. Additionally, ongoing data cleaning efforts are underway. The restatement reflects more retailers as well as expanded market-level views.</a:t>
            </a:r>
          </a:p>
        </p:txBody>
      </p:sp>
      <p:sp>
        <p:nvSpPr>
          <p:cNvPr id="2" name="TextBox 1">
            <a:extLst>
              <a:ext uri="{FF2B5EF4-FFF2-40B4-BE49-F238E27FC236}">
                <a16:creationId xmlns:a16="http://schemas.microsoft.com/office/drawing/2014/main" id="{911BA2BD-3540-2074-47D0-AEE0054A8717}"/>
              </a:ext>
            </a:extLst>
          </p:cNvPr>
          <p:cNvSpPr txBox="1"/>
          <p:nvPr/>
        </p:nvSpPr>
        <p:spPr>
          <a:xfrm>
            <a:off x="637708" y="6402675"/>
            <a:ext cx="4176143"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ending 11/2/2025</a:t>
            </a:r>
          </a:p>
        </p:txBody>
      </p:sp>
      <p:sp>
        <p:nvSpPr>
          <p:cNvPr id="7" name="Slide Number Placeholder 6">
            <a:extLst>
              <a:ext uri="{FF2B5EF4-FFF2-40B4-BE49-F238E27FC236}">
                <a16:creationId xmlns:a16="http://schemas.microsoft.com/office/drawing/2014/main" id="{4C5B965A-09AB-D262-A1CA-3B3CA91E5320}"/>
              </a:ext>
            </a:extLst>
          </p:cNvPr>
          <p:cNvSpPr>
            <a:spLocks noGrp="1"/>
          </p:cNvSpPr>
          <p:nvPr>
            <p:ph type="sldNum" sz="quarter" idx="12"/>
          </p:nvPr>
        </p:nvSpPr>
        <p:spPr/>
        <p:txBody>
          <a:bodyPr/>
          <a:lstStyle/>
          <a:p>
            <a:fld id="{EFE71E98-A417-4ECC-ACEB-C0490C20DB04}" type="slidenum">
              <a:rPr lang="en-US" smtClean="0"/>
              <a:t>2</a:t>
            </a:fld>
            <a:endParaRPr lang="en-US" dirty="0"/>
          </a:p>
        </p:txBody>
      </p:sp>
    </p:spTree>
    <p:extLst>
      <p:ext uri="{BB962C8B-B14F-4D97-AF65-F5344CB8AC3E}">
        <p14:creationId xmlns:p14="http://schemas.microsoft.com/office/powerpoint/2010/main" val="38522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01494-A4B5-80DC-DA89-B1C6E79E1DD9}"/>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9221773A-5AE6-5DF3-C8EA-F04BDA346920}"/>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903B987-182E-2F15-C6E1-F6F8AA1510FD}"/>
              </a:ext>
            </a:extLst>
          </p:cNvPr>
          <p:cNvSpPr txBox="1"/>
          <p:nvPr/>
        </p:nvSpPr>
        <p:spPr>
          <a:xfrm>
            <a:off x="1057672" y="209104"/>
            <a:ext cx="11134328"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Value added versus whole mushrooms</a:t>
            </a:r>
          </a:p>
        </p:txBody>
      </p:sp>
      <p:pic>
        <p:nvPicPr>
          <p:cNvPr id="3" name="Picture 2" descr="A blue and black logo&#10;&#10;AI-generated content may be incorrect.">
            <a:extLst>
              <a:ext uri="{FF2B5EF4-FFF2-40B4-BE49-F238E27FC236}">
                <a16:creationId xmlns:a16="http://schemas.microsoft.com/office/drawing/2014/main" id="{D49C832C-CC97-D104-319E-68E19BB8B0A8}"/>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92769B8A-E041-4429-EC76-DE04FB7FA200}"/>
              </a:ext>
            </a:extLst>
          </p:cNvPr>
          <p:cNvSpPr txBox="1"/>
          <p:nvPr/>
        </p:nvSpPr>
        <p:spPr>
          <a:xfrm>
            <a:off x="964060" y="1225689"/>
            <a:ext cx="10263878" cy="754437"/>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Whole outperformed value-added mushrooms, though both areas were down. Value-added includes sliced, cut, stuffed, etc.</a:t>
            </a:r>
          </a:p>
        </p:txBody>
      </p:sp>
      <p:sp>
        <p:nvSpPr>
          <p:cNvPr id="2" name="TextBox 1">
            <a:extLst>
              <a:ext uri="{FF2B5EF4-FFF2-40B4-BE49-F238E27FC236}">
                <a16:creationId xmlns:a16="http://schemas.microsoft.com/office/drawing/2014/main" id="{96E9B46D-EB72-10F7-0F15-818DBE052E08}"/>
              </a:ext>
            </a:extLst>
          </p:cNvPr>
          <p:cNvSpPr txBox="1"/>
          <p:nvPr/>
        </p:nvSpPr>
        <p:spPr>
          <a:xfrm>
            <a:off x="637708" y="6402675"/>
            <a:ext cx="5642891"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52 weeks ending 11/2/2025 compared with year ago</a:t>
            </a:r>
          </a:p>
        </p:txBody>
      </p:sp>
      <p:sp>
        <p:nvSpPr>
          <p:cNvPr id="5" name="TextBox 4">
            <a:extLst>
              <a:ext uri="{FF2B5EF4-FFF2-40B4-BE49-F238E27FC236}">
                <a16:creationId xmlns:a16="http://schemas.microsoft.com/office/drawing/2014/main" id="{6994F639-F8F8-8B70-C204-7A0C461C9ACD}"/>
              </a:ext>
            </a:extLst>
          </p:cNvPr>
          <p:cNvSpPr txBox="1"/>
          <p:nvPr/>
        </p:nvSpPr>
        <p:spPr>
          <a:xfrm>
            <a:off x="964060" y="2020703"/>
            <a:ext cx="7662686" cy="369332"/>
          </a:xfrm>
          <a:prstGeom prst="rect">
            <a:avLst/>
          </a:prstGeom>
          <a:noFill/>
        </p:spPr>
        <p:txBody>
          <a:bodyPr wrap="square" rtlCol="0">
            <a:spAutoFit/>
          </a:bodyPr>
          <a:lstStyle/>
          <a:p>
            <a:r>
              <a:rPr lang="en-US" b="1" dirty="0">
                <a:latin typeface="Aptos" panose="020B0004020202020204" pitchFamily="34" charset="0"/>
              </a:rPr>
              <a:t>4 w.e. 11/2/2025 | Share of total mushroom sales and sales growth %</a:t>
            </a:r>
          </a:p>
        </p:txBody>
      </p:sp>
      <p:sp>
        <p:nvSpPr>
          <p:cNvPr id="34" name="Oval 33">
            <a:extLst>
              <a:ext uri="{FF2B5EF4-FFF2-40B4-BE49-F238E27FC236}">
                <a16:creationId xmlns:a16="http://schemas.microsoft.com/office/drawing/2014/main" id="{CF66DC52-DA06-D920-CF05-81DB9E17BCE0}"/>
              </a:ext>
            </a:extLst>
          </p:cNvPr>
          <p:cNvSpPr/>
          <p:nvPr/>
        </p:nvSpPr>
        <p:spPr>
          <a:xfrm>
            <a:off x="1809312" y="2609627"/>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5" name="Oval 34">
            <a:extLst>
              <a:ext uri="{FF2B5EF4-FFF2-40B4-BE49-F238E27FC236}">
                <a16:creationId xmlns:a16="http://schemas.microsoft.com/office/drawing/2014/main" id="{9B975230-3F96-7BC0-4735-DACA3EE29712}"/>
              </a:ext>
            </a:extLst>
          </p:cNvPr>
          <p:cNvSpPr/>
          <p:nvPr/>
        </p:nvSpPr>
        <p:spPr>
          <a:xfrm>
            <a:off x="1809312" y="4249432"/>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6" name="TextBox 35">
            <a:extLst>
              <a:ext uri="{FF2B5EF4-FFF2-40B4-BE49-F238E27FC236}">
                <a16:creationId xmlns:a16="http://schemas.microsoft.com/office/drawing/2014/main" id="{FA339109-55A7-9551-ECDC-5A6C8E887C73}"/>
              </a:ext>
            </a:extLst>
          </p:cNvPr>
          <p:cNvSpPr txBox="1"/>
          <p:nvPr/>
        </p:nvSpPr>
        <p:spPr>
          <a:xfrm>
            <a:off x="2184805" y="3515784"/>
            <a:ext cx="712054" cy="307777"/>
          </a:xfrm>
          <a:prstGeom prst="rect">
            <a:avLst/>
          </a:prstGeom>
          <a:noFill/>
        </p:spPr>
        <p:txBody>
          <a:bodyPr wrap="none" rtlCol="0">
            <a:spAutoFit/>
          </a:bodyPr>
          <a:lstStyle/>
          <a:p>
            <a:r>
              <a:rPr lang="en-US" sz="1400" b="1" dirty="0">
                <a:solidFill>
                  <a:schemeClr val="bg1"/>
                </a:solidFill>
                <a:latin typeface="Aptos" panose="020B0004020202020204" pitchFamily="34" charset="0"/>
              </a:rPr>
              <a:t>Whole</a:t>
            </a:r>
          </a:p>
        </p:txBody>
      </p:sp>
      <p:sp>
        <p:nvSpPr>
          <p:cNvPr id="37" name="TextBox 36">
            <a:extLst>
              <a:ext uri="{FF2B5EF4-FFF2-40B4-BE49-F238E27FC236}">
                <a16:creationId xmlns:a16="http://schemas.microsoft.com/office/drawing/2014/main" id="{D672C285-B3B4-66C5-6D00-6BBA5252C8D5}"/>
              </a:ext>
            </a:extLst>
          </p:cNvPr>
          <p:cNvSpPr txBox="1"/>
          <p:nvPr/>
        </p:nvSpPr>
        <p:spPr>
          <a:xfrm>
            <a:off x="2203008" y="5010837"/>
            <a:ext cx="712055" cy="523220"/>
          </a:xfrm>
          <a:prstGeom prst="rect">
            <a:avLst/>
          </a:prstGeom>
          <a:noFill/>
        </p:spPr>
        <p:txBody>
          <a:bodyPr wrap="square" rtlCol="0">
            <a:spAutoFit/>
          </a:bodyPr>
          <a:lstStyle/>
          <a:p>
            <a:pPr algn="ctr"/>
            <a:r>
              <a:rPr lang="en-US" sz="1400" b="1" dirty="0">
                <a:latin typeface="Aptos" panose="020B0004020202020204" pitchFamily="34" charset="0"/>
              </a:rPr>
              <a:t>Value-</a:t>
            </a:r>
            <a:br>
              <a:rPr lang="en-US" sz="1400" b="1" dirty="0">
                <a:latin typeface="Aptos" panose="020B0004020202020204" pitchFamily="34" charset="0"/>
              </a:rPr>
            </a:br>
            <a:r>
              <a:rPr lang="en-US" sz="1400" b="1" dirty="0">
                <a:latin typeface="Aptos" panose="020B0004020202020204" pitchFamily="34" charset="0"/>
              </a:rPr>
              <a:t>added</a:t>
            </a:r>
          </a:p>
        </p:txBody>
      </p:sp>
      <p:sp>
        <p:nvSpPr>
          <p:cNvPr id="38" name="Oval 26">
            <a:extLst>
              <a:ext uri="{FF2B5EF4-FFF2-40B4-BE49-F238E27FC236}">
                <a16:creationId xmlns:a16="http://schemas.microsoft.com/office/drawing/2014/main" id="{977F5399-E4B2-A02C-504C-C7ECFBE2AD9F}"/>
              </a:ext>
            </a:extLst>
          </p:cNvPr>
          <p:cNvSpPr/>
          <p:nvPr/>
        </p:nvSpPr>
        <p:spPr>
          <a:xfrm>
            <a:off x="3390250" y="2609627"/>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Market</a:t>
            </a:r>
            <a:br>
              <a:rPr lang="en-US" sz="1400" b="1" dirty="0">
                <a:solidFill>
                  <a:schemeClr val="bg1"/>
                </a:solidFill>
                <a:latin typeface="Aptos" panose="020B0004020202020204" pitchFamily="34" charset="0"/>
                <a:ea typeface="Gadugi" pitchFamily="34" charset="0"/>
              </a:rPr>
            </a:br>
            <a:r>
              <a:rPr lang="en-US" sz="1400" b="1" dirty="0">
                <a:solidFill>
                  <a:schemeClr val="bg1"/>
                </a:solidFill>
                <a:latin typeface="Aptos" panose="020B0004020202020204" pitchFamily="34" charset="0"/>
                <a:ea typeface="Gadugi" pitchFamily="34" charset="0"/>
              </a:rPr>
              <a:t>size</a:t>
            </a:r>
          </a:p>
          <a:p>
            <a:pPr algn="ctr"/>
            <a:r>
              <a:rPr lang="en-US" sz="1400" b="1" dirty="0">
                <a:solidFill>
                  <a:schemeClr val="bg1"/>
                </a:solidFill>
                <a:latin typeface="Aptos" panose="020B0004020202020204" pitchFamily="34" charset="0"/>
                <a:ea typeface="Gadugi" pitchFamily="34" charset="0"/>
              </a:rPr>
              <a:t>$63.9M</a:t>
            </a:r>
          </a:p>
        </p:txBody>
      </p:sp>
      <p:sp>
        <p:nvSpPr>
          <p:cNvPr id="39" name="Oval 27">
            <a:extLst>
              <a:ext uri="{FF2B5EF4-FFF2-40B4-BE49-F238E27FC236}">
                <a16:creationId xmlns:a16="http://schemas.microsoft.com/office/drawing/2014/main" id="{15071F49-BE61-6DB0-DC4F-8E7075F0E7BA}"/>
              </a:ext>
            </a:extLst>
          </p:cNvPr>
          <p:cNvSpPr/>
          <p:nvPr/>
        </p:nvSpPr>
        <p:spPr>
          <a:xfrm>
            <a:off x="4971188" y="2609627"/>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Dollar growth</a:t>
            </a:r>
          </a:p>
          <a:p>
            <a:pPr algn="ctr"/>
            <a:r>
              <a:rPr lang="en-US" sz="1400" b="1" dirty="0">
                <a:solidFill>
                  <a:schemeClr val="bg1"/>
                </a:solidFill>
                <a:latin typeface="Aptos" panose="020B0004020202020204" pitchFamily="34" charset="0"/>
                <a:ea typeface="Gadugi" pitchFamily="34" charset="0"/>
              </a:rPr>
              <a:t>-3.3%</a:t>
            </a:r>
          </a:p>
        </p:txBody>
      </p:sp>
      <p:sp>
        <p:nvSpPr>
          <p:cNvPr id="40" name="Oval 28">
            <a:extLst>
              <a:ext uri="{FF2B5EF4-FFF2-40B4-BE49-F238E27FC236}">
                <a16:creationId xmlns:a16="http://schemas.microsoft.com/office/drawing/2014/main" id="{4E540828-713A-21F6-E846-5EFFFC65672A}"/>
              </a:ext>
            </a:extLst>
          </p:cNvPr>
          <p:cNvSpPr/>
          <p:nvPr/>
        </p:nvSpPr>
        <p:spPr>
          <a:xfrm>
            <a:off x="6552126" y="2609627"/>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Unit growth</a:t>
            </a:r>
          </a:p>
          <a:p>
            <a:pPr algn="ctr"/>
            <a:r>
              <a:rPr lang="en-US" sz="1400" b="1" dirty="0">
                <a:solidFill>
                  <a:schemeClr val="bg1"/>
                </a:solidFill>
                <a:latin typeface="Aptos" panose="020B0004020202020204" pitchFamily="34" charset="0"/>
                <a:ea typeface="Gadugi" pitchFamily="34" charset="0"/>
              </a:rPr>
              <a:t>-4.5%</a:t>
            </a:r>
          </a:p>
        </p:txBody>
      </p:sp>
      <p:sp>
        <p:nvSpPr>
          <p:cNvPr id="41" name="Oval 29">
            <a:extLst>
              <a:ext uri="{FF2B5EF4-FFF2-40B4-BE49-F238E27FC236}">
                <a16:creationId xmlns:a16="http://schemas.microsoft.com/office/drawing/2014/main" id="{E2D7E6E3-95D8-A38D-8BF5-4193C8547908}"/>
              </a:ext>
            </a:extLst>
          </p:cNvPr>
          <p:cNvSpPr/>
          <p:nvPr/>
        </p:nvSpPr>
        <p:spPr>
          <a:xfrm>
            <a:off x="3390250" y="4240047"/>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Market size</a:t>
            </a:r>
          </a:p>
          <a:p>
            <a:pPr algn="ctr"/>
            <a:r>
              <a:rPr lang="en-US" sz="1400" b="1" dirty="0">
                <a:solidFill>
                  <a:schemeClr val="tx1"/>
                </a:solidFill>
                <a:latin typeface="Aptos" panose="020B0004020202020204" pitchFamily="34" charset="0"/>
                <a:ea typeface="Gadugi" pitchFamily="34" charset="0"/>
              </a:rPr>
              <a:t>$43.8M</a:t>
            </a:r>
          </a:p>
        </p:txBody>
      </p:sp>
      <p:sp>
        <p:nvSpPr>
          <p:cNvPr id="42" name="Oval 30">
            <a:extLst>
              <a:ext uri="{FF2B5EF4-FFF2-40B4-BE49-F238E27FC236}">
                <a16:creationId xmlns:a16="http://schemas.microsoft.com/office/drawing/2014/main" id="{92AC27C2-5176-5F64-1FFA-5B7ED0565F59}"/>
              </a:ext>
            </a:extLst>
          </p:cNvPr>
          <p:cNvSpPr/>
          <p:nvPr/>
        </p:nvSpPr>
        <p:spPr>
          <a:xfrm>
            <a:off x="4971188" y="4240047"/>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Dollar growth</a:t>
            </a:r>
          </a:p>
          <a:p>
            <a:pPr algn="ctr"/>
            <a:r>
              <a:rPr lang="en-US" sz="1400" b="1" dirty="0">
                <a:solidFill>
                  <a:schemeClr val="tx1"/>
                </a:solidFill>
                <a:latin typeface="Aptos" panose="020B0004020202020204" pitchFamily="34" charset="0"/>
                <a:ea typeface="Gadugi" pitchFamily="34" charset="0"/>
              </a:rPr>
              <a:t>-5.6%</a:t>
            </a:r>
          </a:p>
        </p:txBody>
      </p:sp>
      <p:sp>
        <p:nvSpPr>
          <p:cNvPr id="43" name="Oval 31">
            <a:extLst>
              <a:ext uri="{FF2B5EF4-FFF2-40B4-BE49-F238E27FC236}">
                <a16:creationId xmlns:a16="http://schemas.microsoft.com/office/drawing/2014/main" id="{75E090D1-564C-AA3A-DF38-DED29E12E9B8}"/>
              </a:ext>
            </a:extLst>
          </p:cNvPr>
          <p:cNvSpPr/>
          <p:nvPr/>
        </p:nvSpPr>
        <p:spPr>
          <a:xfrm>
            <a:off x="6552126" y="4240047"/>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Unit growth</a:t>
            </a:r>
            <a:br>
              <a:rPr lang="en-US" sz="1400" b="1" dirty="0">
                <a:solidFill>
                  <a:schemeClr val="tx1"/>
                </a:solidFill>
                <a:latin typeface="Aptos" panose="020B0004020202020204" pitchFamily="34" charset="0"/>
                <a:ea typeface="Gadugi" pitchFamily="34" charset="0"/>
              </a:rPr>
            </a:br>
            <a:r>
              <a:rPr lang="en-US" sz="1400" b="1" dirty="0">
                <a:solidFill>
                  <a:schemeClr val="tx1"/>
                </a:solidFill>
                <a:latin typeface="Aptos" panose="020B0004020202020204" pitchFamily="34" charset="0"/>
                <a:ea typeface="Gadugi" pitchFamily="34" charset="0"/>
              </a:rPr>
              <a:t>-6.0%</a:t>
            </a:r>
          </a:p>
        </p:txBody>
      </p:sp>
      <p:sp>
        <p:nvSpPr>
          <p:cNvPr id="44" name="Oval 32">
            <a:extLst>
              <a:ext uri="{FF2B5EF4-FFF2-40B4-BE49-F238E27FC236}">
                <a16:creationId xmlns:a16="http://schemas.microsoft.com/office/drawing/2014/main" id="{E5673EEA-D9B2-BCA0-B267-1FCFAB386D54}"/>
              </a:ext>
            </a:extLst>
          </p:cNvPr>
          <p:cNvSpPr/>
          <p:nvPr/>
        </p:nvSpPr>
        <p:spPr>
          <a:xfrm>
            <a:off x="8133064" y="2609627"/>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Volume</a:t>
            </a:r>
            <a:br>
              <a:rPr lang="en-US" sz="1400" b="1" dirty="0">
                <a:solidFill>
                  <a:schemeClr val="bg1"/>
                </a:solidFill>
                <a:latin typeface="Aptos" panose="020B0004020202020204" pitchFamily="34" charset="0"/>
                <a:ea typeface="Gadugi" pitchFamily="34" charset="0"/>
              </a:rPr>
            </a:br>
            <a:r>
              <a:rPr lang="en-US" sz="1400" b="1" dirty="0">
                <a:solidFill>
                  <a:schemeClr val="bg1"/>
                </a:solidFill>
                <a:latin typeface="Aptos" panose="020B0004020202020204" pitchFamily="34" charset="0"/>
                <a:ea typeface="Gadugi" pitchFamily="34" charset="0"/>
              </a:rPr>
              <a:t>growth</a:t>
            </a:r>
          </a:p>
          <a:p>
            <a:pPr algn="ctr"/>
            <a:r>
              <a:rPr lang="en-US" sz="1400" b="1" dirty="0">
                <a:solidFill>
                  <a:schemeClr val="bg1"/>
                </a:solidFill>
                <a:latin typeface="Aptos" panose="020B0004020202020204" pitchFamily="34" charset="0"/>
                <a:ea typeface="Gadugi" pitchFamily="34" charset="0"/>
              </a:rPr>
              <a:t>-7.3%</a:t>
            </a:r>
          </a:p>
        </p:txBody>
      </p:sp>
      <p:sp>
        <p:nvSpPr>
          <p:cNvPr id="45" name="Oval 33">
            <a:extLst>
              <a:ext uri="{FF2B5EF4-FFF2-40B4-BE49-F238E27FC236}">
                <a16:creationId xmlns:a16="http://schemas.microsoft.com/office/drawing/2014/main" id="{0B432EA5-6294-CBFF-BE34-EA344F6DA362}"/>
              </a:ext>
            </a:extLst>
          </p:cNvPr>
          <p:cNvSpPr/>
          <p:nvPr/>
        </p:nvSpPr>
        <p:spPr>
          <a:xfrm>
            <a:off x="8133064" y="4240047"/>
            <a:ext cx="1463040" cy="1463040"/>
          </a:xfrm>
          <a:prstGeom prst="ellipse">
            <a:avLst/>
          </a:prstGeom>
          <a:solidFill>
            <a:srgbClr val="8AB5E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Aptos" panose="020B0004020202020204" pitchFamily="34" charset="0"/>
                <a:ea typeface="Gadugi" pitchFamily="34" charset="0"/>
              </a:rPr>
              <a:t>Volume</a:t>
            </a:r>
            <a:br>
              <a:rPr lang="en-US" sz="1400" b="1" dirty="0">
                <a:solidFill>
                  <a:schemeClr val="tx1"/>
                </a:solidFill>
                <a:latin typeface="Aptos" panose="020B0004020202020204" pitchFamily="34" charset="0"/>
                <a:ea typeface="Gadugi" pitchFamily="34" charset="0"/>
              </a:rPr>
            </a:br>
            <a:r>
              <a:rPr lang="en-US" sz="1400" b="1" dirty="0">
                <a:solidFill>
                  <a:schemeClr val="tx1"/>
                </a:solidFill>
                <a:latin typeface="Aptos" panose="020B0004020202020204" pitchFamily="34" charset="0"/>
                <a:ea typeface="Gadugi" pitchFamily="34" charset="0"/>
              </a:rPr>
              <a:t>growth</a:t>
            </a:r>
          </a:p>
          <a:p>
            <a:pPr algn="ctr"/>
            <a:r>
              <a:rPr lang="en-US" sz="1400" b="1" dirty="0">
                <a:solidFill>
                  <a:schemeClr val="tx1"/>
                </a:solidFill>
                <a:latin typeface="Aptos" panose="020B0004020202020204" pitchFamily="34" charset="0"/>
                <a:ea typeface="Gadugi" pitchFamily="34" charset="0"/>
              </a:rPr>
              <a:t>-5.8%</a:t>
            </a:r>
          </a:p>
        </p:txBody>
      </p:sp>
      <p:pic>
        <p:nvPicPr>
          <p:cNvPr id="46" name="Picture 45">
            <a:extLst>
              <a:ext uri="{FF2B5EF4-FFF2-40B4-BE49-F238E27FC236}">
                <a16:creationId xmlns:a16="http://schemas.microsoft.com/office/drawing/2014/main" id="{CA3590C9-CD08-F359-DB4E-E45EF54CF96B}"/>
              </a:ext>
            </a:extLst>
          </p:cNvPr>
          <p:cNvPicPr>
            <a:picLocks noChangeAspect="1"/>
          </p:cNvPicPr>
          <p:nvPr/>
        </p:nvPicPr>
        <p:blipFill>
          <a:blip r:embed="rId4" cstate="print">
            <a:extLst>
              <a:ext uri="{28A0092B-C50C-407E-A947-70E740481C1C}">
                <a14:useLocalDpi xmlns:a14="http://schemas.microsoft.com/office/drawing/2010/main"/>
              </a:ext>
            </a:extLst>
          </a:blip>
          <a:srcRect r="50787"/>
          <a:stretch/>
        </p:blipFill>
        <p:spPr>
          <a:xfrm>
            <a:off x="2123205" y="2595251"/>
            <a:ext cx="871663" cy="996312"/>
          </a:xfrm>
          <a:prstGeom prst="rect">
            <a:avLst/>
          </a:prstGeom>
        </p:spPr>
      </p:pic>
      <p:pic>
        <p:nvPicPr>
          <p:cNvPr id="51" name="Picture 50">
            <a:extLst>
              <a:ext uri="{FF2B5EF4-FFF2-40B4-BE49-F238E27FC236}">
                <a16:creationId xmlns:a16="http://schemas.microsoft.com/office/drawing/2014/main" id="{257B4BAE-E71A-39B0-26C0-D7C03532967F}"/>
              </a:ext>
            </a:extLst>
          </p:cNvPr>
          <p:cNvPicPr>
            <a:picLocks noChangeAspect="1"/>
          </p:cNvPicPr>
          <p:nvPr/>
        </p:nvPicPr>
        <p:blipFill>
          <a:blip r:embed="rId5" cstate="print">
            <a:extLst>
              <a:ext uri="{28A0092B-C50C-407E-A947-70E740481C1C}">
                <a14:useLocalDpi xmlns:a14="http://schemas.microsoft.com/office/drawing/2010/main"/>
              </a:ext>
            </a:extLst>
          </a:blip>
          <a:srcRect l="47637"/>
          <a:stretch/>
        </p:blipFill>
        <p:spPr>
          <a:xfrm>
            <a:off x="2122860" y="4240047"/>
            <a:ext cx="835943" cy="898006"/>
          </a:xfrm>
          <a:prstGeom prst="rect">
            <a:avLst/>
          </a:prstGeom>
        </p:spPr>
      </p:pic>
      <p:sp>
        <p:nvSpPr>
          <p:cNvPr id="52" name="Oval 32">
            <a:extLst>
              <a:ext uri="{FF2B5EF4-FFF2-40B4-BE49-F238E27FC236}">
                <a16:creationId xmlns:a16="http://schemas.microsoft.com/office/drawing/2014/main" id="{A15999A7-DB80-797B-F7BC-4A6F5E949B49}"/>
              </a:ext>
            </a:extLst>
          </p:cNvPr>
          <p:cNvSpPr/>
          <p:nvPr/>
        </p:nvSpPr>
        <p:spPr>
          <a:xfrm>
            <a:off x="8133064" y="2624756"/>
            <a:ext cx="1463040" cy="1463040"/>
          </a:xfrm>
          <a:prstGeom prst="ellipse">
            <a:avLst/>
          </a:prstGeom>
          <a:solidFill>
            <a:srgbClr val="1742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bg1"/>
                </a:solidFill>
                <a:latin typeface="Aptos" panose="020B0004020202020204" pitchFamily="34" charset="0"/>
                <a:ea typeface="Gadugi" pitchFamily="34" charset="0"/>
              </a:rPr>
              <a:t>Volume</a:t>
            </a:r>
            <a:br>
              <a:rPr lang="en-US" sz="1400" b="1" dirty="0">
                <a:solidFill>
                  <a:schemeClr val="bg1"/>
                </a:solidFill>
                <a:latin typeface="Aptos" panose="020B0004020202020204" pitchFamily="34" charset="0"/>
                <a:ea typeface="Gadugi" pitchFamily="34" charset="0"/>
              </a:rPr>
            </a:br>
            <a:r>
              <a:rPr lang="en-US" sz="1400" b="1" dirty="0">
                <a:solidFill>
                  <a:schemeClr val="bg1"/>
                </a:solidFill>
                <a:latin typeface="Aptos" panose="020B0004020202020204" pitchFamily="34" charset="0"/>
                <a:ea typeface="Gadugi" pitchFamily="34" charset="0"/>
              </a:rPr>
              <a:t>growth</a:t>
            </a:r>
          </a:p>
          <a:p>
            <a:pPr algn="ctr"/>
            <a:r>
              <a:rPr lang="en-US" sz="1400" b="1" dirty="0">
                <a:solidFill>
                  <a:schemeClr val="bg1"/>
                </a:solidFill>
                <a:latin typeface="Aptos" panose="020B0004020202020204" pitchFamily="34" charset="0"/>
                <a:ea typeface="Gadugi" pitchFamily="34" charset="0"/>
              </a:rPr>
              <a:t>-2.8%</a:t>
            </a:r>
          </a:p>
        </p:txBody>
      </p:sp>
      <p:sp>
        <p:nvSpPr>
          <p:cNvPr id="7" name="Slide Number Placeholder 6">
            <a:extLst>
              <a:ext uri="{FF2B5EF4-FFF2-40B4-BE49-F238E27FC236}">
                <a16:creationId xmlns:a16="http://schemas.microsoft.com/office/drawing/2014/main" id="{63ABC3DB-AB7C-5C90-6013-F4E700E603C7}"/>
              </a:ext>
            </a:extLst>
          </p:cNvPr>
          <p:cNvSpPr>
            <a:spLocks noGrp="1"/>
          </p:cNvSpPr>
          <p:nvPr>
            <p:ph type="sldNum" sz="quarter" idx="12"/>
          </p:nvPr>
        </p:nvSpPr>
        <p:spPr/>
        <p:txBody>
          <a:bodyPr/>
          <a:lstStyle/>
          <a:p>
            <a:fld id="{EFE71E98-A417-4ECC-ACEB-C0490C20DB04}" type="slidenum">
              <a:rPr lang="en-US" smtClean="0"/>
              <a:t>20</a:t>
            </a:fld>
            <a:endParaRPr lang="en-US" dirty="0"/>
          </a:p>
        </p:txBody>
      </p:sp>
    </p:spTree>
    <p:extLst>
      <p:ext uri="{BB962C8B-B14F-4D97-AF65-F5344CB8AC3E}">
        <p14:creationId xmlns:p14="http://schemas.microsoft.com/office/powerpoint/2010/main" val="68450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BA01E-8D8D-FFB8-1BF7-6FE85CBAD3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E20F07-AD9C-796F-0781-2E17BD64D44B}"/>
              </a:ext>
            </a:extLst>
          </p:cNvPr>
          <p:cNvSpPr/>
          <p:nvPr/>
        </p:nvSpPr>
        <p:spPr>
          <a:xfrm>
            <a:off x="1" y="0"/>
            <a:ext cx="122035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2DF3F3A-65A9-510D-7762-310DB4C570E3}"/>
              </a:ext>
            </a:extLst>
          </p:cNvPr>
          <p:cNvSpPr txBox="1"/>
          <p:nvPr/>
        </p:nvSpPr>
        <p:spPr>
          <a:xfrm>
            <a:off x="1271414" y="2891218"/>
            <a:ext cx="6555322" cy="1015663"/>
          </a:xfrm>
          <a:prstGeom prst="rect">
            <a:avLst/>
          </a:prstGeom>
          <a:noFill/>
        </p:spPr>
        <p:txBody>
          <a:bodyPr wrap="square" rtlCol="0">
            <a:spAutoFit/>
          </a:bodyPr>
          <a:lstStyle/>
          <a:p>
            <a:r>
              <a:rPr lang="en-US" sz="6000" b="1" dirty="0">
                <a:solidFill>
                  <a:schemeClr val="bg1"/>
                </a:solidFill>
                <a:latin typeface="VC Henrietta SemiBold" pitchFamily="2" charset="77"/>
                <a:ea typeface="Alice" pitchFamily="2" charset="0"/>
              </a:rPr>
              <a:t>Questions?</a:t>
            </a:r>
          </a:p>
        </p:txBody>
      </p:sp>
      <p:pic>
        <p:nvPicPr>
          <p:cNvPr id="10" name="Picture 9">
            <a:extLst>
              <a:ext uri="{FF2B5EF4-FFF2-40B4-BE49-F238E27FC236}">
                <a16:creationId xmlns:a16="http://schemas.microsoft.com/office/drawing/2014/main" id="{9B0BBC6B-5BAD-3A70-AC14-C2D78AEF6685}"/>
              </a:ext>
            </a:extLst>
          </p:cNvPr>
          <p:cNvPicPr>
            <a:picLocks noChangeAspect="1"/>
          </p:cNvPicPr>
          <p:nvPr/>
        </p:nvPicPr>
        <p:blipFill>
          <a:blip r:embed="rId3">
            <a:alphaModFix amt="10000"/>
          </a:blip>
          <a:srcRect t="28304" r="31476"/>
          <a:stretch>
            <a:fillRect/>
          </a:stretch>
        </p:blipFill>
        <p:spPr>
          <a:xfrm>
            <a:off x="5694678" y="0"/>
            <a:ext cx="6497321" cy="6798101"/>
          </a:xfrm>
          <a:prstGeom prst="rect">
            <a:avLst/>
          </a:prstGeom>
        </p:spPr>
      </p:pic>
      <p:pic>
        <p:nvPicPr>
          <p:cNvPr id="3" name="Picture 2">
            <a:extLst>
              <a:ext uri="{FF2B5EF4-FFF2-40B4-BE49-F238E27FC236}">
                <a16:creationId xmlns:a16="http://schemas.microsoft.com/office/drawing/2014/main" id="{403479D3-9335-62E1-4B0D-84367A5C4CB5}"/>
              </a:ext>
            </a:extLst>
          </p:cNvPr>
          <p:cNvPicPr>
            <a:picLocks noChangeAspect="1"/>
          </p:cNvPicPr>
          <p:nvPr/>
        </p:nvPicPr>
        <p:blipFill>
          <a:blip r:embed="rId4"/>
          <a:srcRect/>
          <a:stretch/>
        </p:blipFill>
        <p:spPr>
          <a:xfrm>
            <a:off x="10665878" y="6172200"/>
            <a:ext cx="1343211" cy="503704"/>
          </a:xfrm>
          <a:prstGeom prst="rect">
            <a:avLst/>
          </a:prstGeom>
        </p:spPr>
      </p:pic>
      <p:sp>
        <p:nvSpPr>
          <p:cNvPr id="2" name="Text Placeholder 5">
            <a:extLst>
              <a:ext uri="{FF2B5EF4-FFF2-40B4-BE49-F238E27FC236}">
                <a16:creationId xmlns:a16="http://schemas.microsoft.com/office/drawing/2014/main" id="{ECE785D3-8DF2-1F69-14A8-21A220921FBB}"/>
              </a:ext>
            </a:extLst>
          </p:cNvPr>
          <p:cNvSpPr txBox="1">
            <a:spLocks/>
          </p:cNvSpPr>
          <p:nvPr/>
        </p:nvSpPr>
        <p:spPr>
          <a:xfrm>
            <a:off x="1271414" y="4042806"/>
            <a:ext cx="7044684" cy="167342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dirty="0">
                <a:solidFill>
                  <a:schemeClr val="bg2"/>
                </a:solidFill>
                <a:latin typeface="Libre Franklin" pitchFamily="2" charset="0"/>
              </a:rPr>
              <a:t>For more information, contact the Mushroom Council: </a:t>
            </a:r>
            <a:r>
              <a:rPr lang="en-US" sz="1800" dirty="0">
                <a:solidFill>
                  <a:schemeClr val="bg2"/>
                </a:solidFill>
                <a:latin typeface="Libre Franklin" pitchFamily="2" charset="0"/>
                <a:hlinkClick r:id="rId5"/>
              </a:rPr>
              <a:t>info@mushroomcouncil.org</a:t>
            </a:r>
            <a:r>
              <a:rPr lang="en-US" sz="1800" b="0" dirty="0">
                <a:solidFill>
                  <a:schemeClr val="bg2"/>
                </a:solidFill>
                <a:latin typeface="Libre Franklin" pitchFamily="2" charset="0"/>
              </a:rPr>
              <a:t>. </a:t>
            </a:r>
          </a:p>
        </p:txBody>
      </p:sp>
      <p:sp>
        <p:nvSpPr>
          <p:cNvPr id="6" name="Slide Number Placeholder 5">
            <a:extLst>
              <a:ext uri="{FF2B5EF4-FFF2-40B4-BE49-F238E27FC236}">
                <a16:creationId xmlns:a16="http://schemas.microsoft.com/office/drawing/2014/main" id="{4D584E3F-B7A0-63DD-E58A-D9693B4250C5}"/>
              </a:ext>
            </a:extLst>
          </p:cNvPr>
          <p:cNvSpPr>
            <a:spLocks noGrp="1"/>
          </p:cNvSpPr>
          <p:nvPr>
            <p:ph type="sldNum" sz="quarter" idx="12"/>
          </p:nvPr>
        </p:nvSpPr>
        <p:spPr/>
        <p:txBody>
          <a:bodyPr/>
          <a:lstStyle/>
          <a:p>
            <a:fld id="{EFE71E98-A417-4ECC-ACEB-C0490C20DB04}" type="slidenum">
              <a:rPr lang="en-US" smtClean="0"/>
              <a:t>21</a:t>
            </a:fld>
            <a:endParaRPr lang="en-US" dirty="0"/>
          </a:p>
        </p:txBody>
      </p:sp>
    </p:spTree>
    <p:extLst>
      <p:ext uri="{BB962C8B-B14F-4D97-AF65-F5344CB8AC3E}">
        <p14:creationId xmlns:p14="http://schemas.microsoft.com/office/powerpoint/2010/main" val="367899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E2D0E-AB02-F792-2FA5-A589B6FA35C3}"/>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F0C66D68-FEA8-A1F2-2C87-C1199DB7E554}"/>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49FFBA3-18FE-2612-F4E9-601DBE1FB260}"/>
              </a:ext>
            </a:extLst>
          </p:cNvPr>
          <p:cNvSpPr txBox="1"/>
          <p:nvPr/>
        </p:nvSpPr>
        <p:spPr>
          <a:xfrm>
            <a:off x="1057672" y="209104"/>
            <a:ext cx="9013861" cy="680956"/>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Four-year dollar sales trend</a:t>
            </a:r>
          </a:p>
        </p:txBody>
      </p:sp>
      <p:pic>
        <p:nvPicPr>
          <p:cNvPr id="3" name="Picture 2" descr="A blue and black logo&#10;&#10;AI-generated content may be incorrect.">
            <a:extLst>
              <a:ext uri="{FF2B5EF4-FFF2-40B4-BE49-F238E27FC236}">
                <a16:creationId xmlns:a16="http://schemas.microsoft.com/office/drawing/2014/main" id="{61ABBC7D-380C-27C9-D4A2-BE6B2B4A85FB}"/>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347F51E0-8CF1-5CFD-DA73-9EB4829FB2E0}"/>
              </a:ext>
            </a:extLst>
          </p:cNvPr>
          <p:cNvSpPr txBox="1"/>
          <p:nvPr/>
        </p:nvSpPr>
        <p:spPr>
          <a:xfrm>
            <a:off x="1057672" y="1179401"/>
            <a:ext cx="10263878" cy="754437"/>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Dollar sales continued to contract in the latest quad-week period. Sales have declined </a:t>
            </a:r>
          </a:p>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$110 million compared to three years ago in the 52-week view.</a:t>
            </a:r>
          </a:p>
        </p:txBody>
      </p:sp>
      <p:sp>
        <p:nvSpPr>
          <p:cNvPr id="2" name="TextBox 1">
            <a:extLst>
              <a:ext uri="{FF2B5EF4-FFF2-40B4-BE49-F238E27FC236}">
                <a16:creationId xmlns:a16="http://schemas.microsoft.com/office/drawing/2014/main" id="{F42D1306-3B01-53F1-F3AC-2365884CDB39}"/>
              </a:ext>
            </a:extLst>
          </p:cNvPr>
          <p:cNvSpPr txBox="1"/>
          <p:nvPr/>
        </p:nvSpPr>
        <p:spPr>
          <a:xfrm>
            <a:off x="873682" y="6402675"/>
            <a:ext cx="6755375"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and 52 w.e. 11/2/2025 versus same periods the past four years</a:t>
            </a:r>
          </a:p>
        </p:txBody>
      </p:sp>
      <p:graphicFrame>
        <p:nvGraphicFramePr>
          <p:cNvPr id="8" name="Chart 7">
            <a:extLst>
              <a:ext uri="{FF2B5EF4-FFF2-40B4-BE49-F238E27FC236}">
                <a16:creationId xmlns:a16="http://schemas.microsoft.com/office/drawing/2014/main" id="{5DB77B12-6987-94D2-EA75-79EE9163DB24}"/>
              </a:ext>
            </a:extLst>
          </p:cNvPr>
          <p:cNvGraphicFramePr/>
          <p:nvPr>
            <p:extLst>
              <p:ext uri="{D42A27DB-BD31-4B8C-83A1-F6EECF244321}">
                <p14:modId xmlns:p14="http://schemas.microsoft.com/office/powerpoint/2010/main" val="720219275"/>
              </p:ext>
            </p:extLst>
          </p:nvPr>
        </p:nvGraphicFramePr>
        <p:xfrm>
          <a:off x="1057672" y="2142942"/>
          <a:ext cx="50292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8B9EA1C7-A40F-0084-AB76-5421DDEAF972}"/>
              </a:ext>
            </a:extLst>
          </p:cNvPr>
          <p:cNvGraphicFramePr/>
          <p:nvPr>
            <p:extLst>
              <p:ext uri="{D42A27DB-BD31-4B8C-83A1-F6EECF244321}">
                <p14:modId xmlns:p14="http://schemas.microsoft.com/office/powerpoint/2010/main" val="184851181"/>
              </p:ext>
            </p:extLst>
          </p:nvPr>
        </p:nvGraphicFramePr>
        <p:xfrm>
          <a:off x="6433090" y="2161230"/>
          <a:ext cx="5029200" cy="3657600"/>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6650EA27-199A-7C2B-C36D-8E38E8FA255A}"/>
              </a:ext>
            </a:extLst>
          </p:cNvPr>
          <p:cNvSpPr>
            <a:spLocks noGrp="1"/>
          </p:cNvSpPr>
          <p:nvPr>
            <p:ph type="sldNum" sz="quarter" idx="12"/>
          </p:nvPr>
        </p:nvSpPr>
        <p:spPr/>
        <p:txBody>
          <a:bodyPr/>
          <a:lstStyle/>
          <a:p>
            <a:fld id="{EFE71E98-A417-4ECC-ACEB-C0490C20DB04}" type="slidenum">
              <a:rPr lang="en-US" smtClean="0"/>
              <a:t>3</a:t>
            </a:fld>
            <a:endParaRPr lang="en-US" dirty="0"/>
          </a:p>
        </p:txBody>
      </p:sp>
    </p:spTree>
    <p:extLst>
      <p:ext uri="{BB962C8B-B14F-4D97-AF65-F5344CB8AC3E}">
        <p14:creationId xmlns:p14="http://schemas.microsoft.com/office/powerpoint/2010/main" val="195717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1DC43-0419-75BF-6E67-EEE4037EA06A}"/>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091F6CDF-5726-FF27-6E20-00841DBA3E44}"/>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71BECA-C5EA-94D8-59B2-2676F364E5EE}"/>
              </a:ext>
            </a:extLst>
          </p:cNvPr>
          <p:cNvSpPr txBox="1"/>
          <p:nvPr/>
        </p:nvSpPr>
        <p:spPr>
          <a:xfrm>
            <a:off x="1057672" y="209104"/>
            <a:ext cx="9013861" cy="680956"/>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Four-year unit sales trend</a:t>
            </a:r>
          </a:p>
        </p:txBody>
      </p:sp>
      <p:pic>
        <p:nvPicPr>
          <p:cNvPr id="3" name="Picture 2" descr="A blue and black logo&#10;&#10;AI-generated content may be incorrect.">
            <a:extLst>
              <a:ext uri="{FF2B5EF4-FFF2-40B4-BE49-F238E27FC236}">
                <a16:creationId xmlns:a16="http://schemas.microsoft.com/office/drawing/2014/main" id="{FD7E2863-E6D8-258E-3850-63687897C8F5}"/>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82512B1E-BAC7-EBF7-6826-B5B77C05D796}"/>
              </a:ext>
            </a:extLst>
          </p:cNvPr>
          <p:cNvSpPr txBox="1"/>
          <p:nvPr/>
        </p:nvSpPr>
        <p:spPr>
          <a:xfrm>
            <a:off x="964060" y="1225689"/>
            <a:ext cx="10263878" cy="754437"/>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On an annual basis, unit sales have declined by about 52 million packages compared to </a:t>
            </a:r>
          </a:p>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three years ago.</a:t>
            </a:r>
          </a:p>
        </p:txBody>
      </p:sp>
      <p:sp>
        <p:nvSpPr>
          <p:cNvPr id="2" name="TextBox 1">
            <a:extLst>
              <a:ext uri="{FF2B5EF4-FFF2-40B4-BE49-F238E27FC236}">
                <a16:creationId xmlns:a16="http://schemas.microsoft.com/office/drawing/2014/main" id="{49851554-5903-C9B9-0742-A3A5AC9295BA}"/>
              </a:ext>
            </a:extLst>
          </p:cNvPr>
          <p:cNvSpPr txBox="1"/>
          <p:nvPr/>
        </p:nvSpPr>
        <p:spPr>
          <a:xfrm>
            <a:off x="964060" y="6307519"/>
            <a:ext cx="7172156"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and 52 w.e. ending 11/2/2025 versus same periods the past four years</a:t>
            </a:r>
          </a:p>
        </p:txBody>
      </p:sp>
      <p:graphicFrame>
        <p:nvGraphicFramePr>
          <p:cNvPr id="8" name="Chart 7">
            <a:extLst>
              <a:ext uri="{FF2B5EF4-FFF2-40B4-BE49-F238E27FC236}">
                <a16:creationId xmlns:a16="http://schemas.microsoft.com/office/drawing/2014/main" id="{B7F375B1-6E1B-5DD8-709C-8974B62A533D}"/>
              </a:ext>
            </a:extLst>
          </p:cNvPr>
          <p:cNvGraphicFramePr/>
          <p:nvPr>
            <p:extLst>
              <p:ext uri="{D42A27DB-BD31-4B8C-83A1-F6EECF244321}">
                <p14:modId xmlns:p14="http://schemas.microsoft.com/office/powerpoint/2010/main" val="3155997950"/>
              </p:ext>
            </p:extLst>
          </p:nvPr>
        </p:nvGraphicFramePr>
        <p:xfrm>
          <a:off x="964060" y="2213915"/>
          <a:ext cx="50292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D73EF60-B53B-FFB8-846A-73B08BD6E830}"/>
              </a:ext>
            </a:extLst>
          </p:cNvPr>
          <p:cNvGraphicFramePr/>
          <p:nvPr>
            <p:extLst>
              <p:ext uri="{D42A27DB-BD31-4B8C-83A1-F6EECF244321}">
                <p14:modId xmlns:p14="http://schemas.microsoft.com/office/powerpoint/2010/main" val="28618894"/>
              </p:ext>
            </p:extLst>
          </p:nvPr>
        </p:nvGraphicFramePr>
        <p:xfrm>
          <a:off x="6525090" y="2364981"/>
          <a:ext cx="5029200" cy="3803904"/>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a:extLst>
              <a:ext uri="{FF2B5EF4-FFF2-40B4-BE49-F238E27FC236}">
                <a16:creationId xmlns:a16="http://schemas.microsoft.com/office/drawing/2014/main" id="{6DFCF88B-A490-A92B-DF66-793E7B2D1DAF}"/>
              </a:ext>
            </a:extLst>
          </p:cNvPr>
          <p:cNvSpPr>
            <a:spLocks noGrp="1"/>
          </p:cNvSpPr>
          <p:nvPr>
            <p:ph type="sldNum" sz="quarter" idx="12"/>
          </p:nvPr>
        </p:nvSpPr>
        <p:spPr/>
        <p:txBody>
          <a:bodyPr/>
          <a:lstStyle/>
          <a:p>
            <a:fld id="{EFE71E98-A417-4ECC-ACEB-C0490C20DB04}" type="slidenum">
              <a:rPr lang="en-US" smtClean="0"/>
              <a:t>4</a:t>
            </a:fld>
            <a:endParaRPr lang="en-US" dirty="0"/>
          </a:p>
        </p:txBody>
      </p:sp>
    </p:spTree>
    <p:extLst>
      <p:ext uri="{BB962C8B-B14F-4D97-AF65-F5344CB8AC3E}">
        <p14:creationId xmlns:p14="http://schemas.microsoft.com/office/powerpoint/2010/main" val="259625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BE15C-285B-A67B-79AC-B99EDBB1219F}"/>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82D3F6C4-438F-0712-C7BE-16EC8B16E994}"/>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A03A6FB-44C9-311C-DFC6-649B705488E3}"/>
              </a:ext>
            </a:extLst>
          </p:cNvPr>
          <p:cNvSpPr txBox="1"/>
          <p:nvPr/>
        </p:nvSpPr>
        <p:spPr>
          <a:xfrm>
            <a:off x="1057672" y="209104"/>
            <a:ext cx="9013861" cy="680956"/>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Four-year volume (pound) sales trend</a:t>
            </a:r>
          </a:p>
        </p:txBody>
      </p:sp>
      <p:pic>
        <p:nvPicPr>
          <p:cNvPr id="3" name="Picture 2" descr="A blue and black logo&#10;&#10;AI-generated content may be incorrect.">
            <a:extLst>
              <a:ext uri="{FF2B5EF4-FFF2-40B4-BE49-F238E27FC236}">
                <a16:creationId xmlns:a16="http://schemas.microsoft.com/office/drawing/2014/main" id="{E78AFA40-1408-2765-B1F9-DA95668C357E}"/>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EE0FAC9D-902C-8081-8A43-B9421AD094CE}"/>
              </a:ext>
            </a:extLst>
          </p:cNvPr>
          <p:cNvSpPr txBox="1"/>
          <p:nvPr/>
        </p:nvSpPr>
        <p:spPr>
          <a:xfrm>
            <a:off x="964060" y="1225689"/>
            <a:ext cx="10718250" cy="408189"/>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Pound sales also continue to contract. The quad-week is down by a little more than 2 million pounds.</a:t>
            </a:r>
          </a:p>
        </p:txBody>
      </p:sp>
      <p:sp>
        <p:nvSpPr>
          <p:cNvPr id="2" name="TextBox 1">
            <a:extLst>
              <a:ext uri="{FF2B5EF4-FFF2-40B4-BE49-F238E27FC236}">
                <a16:creationId xmlns:a16="http://schemas.microsoft.com/office/drawing/2014/main" id="{04458ADB-127B-89F8-7646-98C795F83F71}"/>
              </a:ext>
            </a:extLst>
          </p:cNvPr>
          <p:cNvSpPr txBox="1"/>
          <p:nvPr/>
        </p:nvSpPr>
        <p:spPr>
          <a:xfrm>
            <a:off x="637708" y="6402675"/>
            <a:ext cx="7172156"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and 52 w.e. ending 11/2/2025 versus same periods the past four years</a:t>
            </a:r>
          </a:p>
        </p:txBody>
      </p:sp>
      <p:graphicFrame>
        <p:nvGraphicFramePr>
          <p:cNvPr id="8" name="Chart 7">
            <a:extLst>
              <a:ext uri="{FF2B5EF4-FFF2-40B4-BE49-F238E27FC236}">
                <a16:creationId xmlns:a16="http://schemas.microsoft.com/office/drawing/2014/main" id="{3A3D7B60-CF5E-F39B-18CE-BA8A08945FE0}"/>
              </a:ext>
            </a:extLst>
          </p:cNvPr>
          <p:cNvGraphicFramePr/>
          <p:nvPr>
            <p:extLst>
              <p:ext uri="{D42A27DB-BD31-4B8C-83A1-F6EECF244321}">
                <p14:modId xmlns:p14="http://schemas.microsoft.com/office/powerpoint/2010/main" val="3717563224"/>
              </p:ext>
            </p:extLst>
          </p:nvPr>
        </p:nvGraphicFramePr>
        <p:xfrm>
          <a:off x="1162396" y="2265015"/>
          <a:ext cx="50292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C315544A-4468-E956-429B-7D242F730DB9}"/>
              </a:ext>
            </a:extLst>
          </p:cNvPr>
          <p:cNvGraphicFramePr/>
          <p:nvPr>
            <p:extLst>
              <p:ext uri="{D42A27DB-BD31-4B8C-83A1-F6EECF244321}">
                <p14:modId xmlns:p14="http://schemas.microsoft.com/office/powerpoint/2010/main" val="3454660250"/>
              </p:ext>
            </p:extLst>
          </p:nvPr>
        </p:nvGraphicFramePr>
        <p:xfrm>
          <a:off x="964060" y="2310413"/>
          <a:ext cx="50292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9043F38C-59D3-8B97-CC4D-15092B953363}"/>
              </a:ext>
            </a:extLst>
          </p:cNvPr>
          <p:cNvGraphicFramePr/>
          <p:nvPr>
            <p:extLst>
              <p:ext uri="{D42A27DB-BD31-4B8C-83A1-F6EECF244321}">
                <p14:modId xmlns:p14="http://schemas.microsoft.com/office/powerpoint/2010/main" val="2514071523"/>
              </p:ext>
            </p:extLst>
          </p:nvPr>
        </p:nvGraphicFramePr>
        <p:xfrm>
          <a:off x="6653110" y="2319557"/>
          <a:ext cx="502920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9" name="Slide Number Placeholder 8">
            <a:extLst>
              <a:ext uri="{FF2B5EF4-FFF2-40B4-BE49-F238E27FC236}">
                <a16:creationId xmlns:a16="http://schemas.microsoft.com/office/drawing/2014/main" id="{924C48B3-293D-C9C5-64C2-840930AA00B1}"/>
              </a:ext>
            </a:extLst>
          </p:cNvPr>
          <p:cNvSpPr>
            <a:spLocks noGrp="1"/>
          </p:cNvSpPr>
          <p:nvPr>
            <p:ph type="sldNum" sz="quarter" idx="12"/>
          </p:nvPr>
        </p:nvSpPr>
        <p:spPr/>
        <p:txBody>
          <a:bodyPr/>
          <a:lstStyle/>
          <a:p>
            <a:fld id="{EFE71E98-A417-4ECC-ACEB-C0490C20DB04}" type="slidenum">
              <a:rPr lang="en-US" smtClean="0"/>
              <a:t>5</a:t>
            </a:fld>
            <a:endParaRPr lang="en-US" dirty="0"/>
          </a:p>
        </p:txBody>
      </p:sp>
    </p:spTree>
    <p:extLst>
      <p:ext uri="{BB962C8B-B14F-4D97-AF65-F5344CB8AC3E}">
        <p14:creationId xmlns:p14="http://schemas.microsoft.com/office/powerpoint/2010/main" val="281393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A32D-B112-FC18-01A1-2342579C2821}"/>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90A15833-FF0C-8B90-EE3F-8ADA25743D5A}"/>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C1849E9-09A5-DE3C-EDB1-9EFE32426D8C}"/>
              </a:ext>
            </a:extLst>
          </p:cNvPr>
          <p:cNvSpPr txBox="1"/>
          <p:nvPr/>
        </p:nvSpPr>
        <p:spPr>
          <a:xfrm>
            <a:off x="1057672" y="209104"/>
            <a:ext cx="10019631"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Mushroom contribution to produce sales</a:t>
            </a:r>
          </a:p>
        </p:txBody>
      </p:sp>
      <p:pic>
        <p:nvPicPr>
          <p:cNvPr id="3" name="Picture 2" descr="A blue and black logo&#10;&#10;AI-generated content may be incorrect.">
            <a:extLst>
              <a:ext uri="{FF2B5EF4-FFF2-40B4-BE49-F238E27FC236}">
                <a16:creationId xmlns:a16="http://schemas.microsoft.com/office/drawing/2014/main" id="{ACB79552-0FD4-9B88-7058-19DB1C751EEE}"/>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F6E54272-1B49-6A36-A187-F0F52BA4218D}"/>
              </a:ext>
            </a:extLst>
          </p:cNvPr>
          <p:cNvSpPr txBox="1"/>
          <p:nvPr/>
        </p:nvSpPr>
        <p:spPr>
          <a:xfrm>
            <a:off x="964060" y="1225689"/>
            <a:ext cx="10263878" cy="754502"/>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The mushroom share of fresh produce and total vegetables averages 3%-4%. Both have been trending down over the past few years.</a:t>
            </a:r>
          </a:p>
        </p:txBody>
      </p:sp>
      <p:sp>
        <p:nvSpPr>
          <p:cNvPr id="2" name="TextBox 1">
            <a:extLst>
              <a:ext uri="{FF2B5EF4-FFF2-40B4-BE49-F238E27FC236}">
                <a16:creationId xmlns:a16="http://schemas.microsoft.com/office/drawing/2014/main" id="{785D1582-7C3A-9EBD-F769-21342DF316BA}"/>
              </a:ext>
            </a:extLst>
          </p:cNvPr>
          <p:cNvSpPr txBox="1"/>
          <p:nvPr/>
        </p:nvSpPr>
        <p:spPr>
          <a:xfrm>
            <a:off x="637708" y="6402675"/>
            <a:ext cx="4868640"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and 52 w.e. ending 11/2/2025</a:t>
            </a:r>
          </a:p>
        </p:txBody>
      </p:sp>
      <p:graphicFrame>
        <p:nvGraphicFramePr>
          <p:cNvPr id="9" name="Table 10">
            <a:extLst>
              <a:ext uri="{FF2B5EF4-FFF2-40B4-BE49-F238E27FC236}">
                <a16:creationId xmlns:a16="http://schemas.microsoft.com/office/drawing/2014/main" id="{A9BE02B7-9814-06D4-A13F-519CECD52E07}"/>
              </a:ext>
            </a:extLst>
          </p:cNvPr>
          <p:cNvGraphicFramePr>
            <a:graphicFrameLocks/>
          </p:cNvGraphicFramePr>
          <p:nvPr>
            <p:extLst>
              <p:ext uri="{D42A27DB-BD31-4B8C-83A1-F6EECF244321}">
                <p14:modId xmlns:p14="http://schemas.microsoft.com/office/powerpoint/2010/main" val="3346101243"/>
              </p:ext>
            </p:extLst>
          </p:nvPr>
        </p:nvGraphicFramePr>
        <p:xfrm>
          <a:off x="964060" y="2533326"/>
          <a:ext cx="5029201" cy="2743199"/>
        </p:xfrm>
        <a:graphic>
          <a:graphicData uri="http://schemas.openxmlformats.org/drawingml/2006/table">
            <a:tbl>
              <a:tblPr firstRow="1" bandRow="1">
                <a:tableStyleId>{073A0DAA-6AF3-43AB-8588-CEC1D06C72B9}</a:tableStyleId>
              </a:tblPr>
              <a:tblGrid>
                <a:gridCol w="2161255">
                  <a:extLst>
                    <a:ext uri="{9D8B030D-6E8A-4147-A177-3AD203B41FA5}">
                      <a16:colId xmlns:a16="http://schemas.microsoft.com/office/drawing/2014/main" val="278531035"/>
                    </a:ext>
                  </a:extLst>
                </a:gridCol>
                <a:gridCol w="1302189">
                  <a:extLst>
                    <a:ext uri="{9D8B030D-6E8A-4147-A177-3AD203B41FA5}">
                      <a16:colId xmlns:a16="http://schemas.microsoft.com/office/drawing/2014/main" val="161473427"/>
                    </a:ext>
                  </a:extLst>
                </a:gridCol>
                <a:gridCol w="1565757">
                  <a:extLst>
                    <a:ext uri="{9D8B030D-6E8A-4147-A177-3AD203B41FA5}">
                      <a16:colId xmlns:a16="http://schemas.microsoft.com/office/drawing/2014/main" val="2745935618"/>
                    </a:ext>
                  </a:extLst>
                </a:gridCol>
              </a:tblGrid>
              <a:tr h="978851">
                <a:tc>
                  <a:txBody>
                    <a:bodyPr/>
                    <a:lstStyle/>
                    <a:p>
                      <a:r>
                        <a:rPr lang="en-US" sz="1600" dirty="0">
                          <a:latin typeface="+mn-lt"/>
                        </a:rPr>
                        <a:t>4 weeks</a:t>
                      </a:r>
                      <a:br>
                        <a:rPr lang="en-US" sz="1600" dirty="0">
                          <a:latin typeface="+mn-lt"/>
                        </a:rPr>
                      </a:br>
                      <a:r>
                        <a:rPr lang="en-US" sz="1600" dirty="0">
                          <a:latin typeface="+mn-lt"/>
                        </a:rPr>
                        <a:t>Mushroom </a:t>
                      </a:r>
                      <a:br>
                        <a:rPr lang="en-US" sz="1600" dirty="0">
                          <a:latin typeface="+mn-lt"/>
                        </a:rPr>
                      </a:br>
                      <a:r>
                        <a:rPr lang="en-US" sz="1600" dirty="0">
                          <a:latin typeface="+mn-lt"/>
                        </a:rPr>
                        <a:t>$ share</a:t>
                      </a:r>
                    </a:p>
                  </a:txBody>
                  <a:tcPr anchor="ctr">
                    <a:solidFill>
                      <a:srgbClr val="174275"/>
                    </a:solidFill>
                  </a:tcPr>
                </a:tc>
                <a:tc>
                  <a:txBody>
                    <a:bodyPr/>
                    <a:lstStyle/>
                    <a:p>
                      <a:pPr algn="r"/>
                      <a:r>
                        <a:rPr lang="en-US" sz="1600" dirty="0">
                          <a:latin typeface="+mn-lt"/>
                        </a:rPr>
                        <a:t>Share of total produce</a:t>
                      </a:r>
                    </a:p>
                  </a:txBody>
                  <a:tcPr anchor="ctr">
                    <a:solidFill>
                      <a:srgbClr val="174275"/>
                    </a:solidFill>
                  </a:tcPr>
                </a:tc>
                <a:tc>
                  <a:txBody>
                    <a:bodyPr/>
                    <a:lstStyle/>
                    <a:p>
                      <a:pPr algn="r"/>
                      <a:r>
                        <a:rPr lang="en-US" sz="1600" dirty="0">
                          <a:latin typeface="+mn-lt"/>
                        </a:rPr>
                        <a:t>Share of total vegetables</a:t>
                      </a:r>
                    </a:p>
                  </a:txBody>
                  <a:tcPr anchor="ctr">
                    <a:solidFill>
                      <a:srgbClr val="174275"/>
                    </a:solidFill>
                  </a:tcPr>
                </a:tc>
                <a:extLst>
                  <a:ext uri="{0D108BD9-81ED-4DB2-BD59-A6C34878D82A}">
                    <a16:rowId xmlns:a16="http://schemas.microsoft.com/office/drawing/2014/main" val="656222509"/>
                  </a:ext>
                </a:extLst>
              </a:tr>
              <a:tr h="441087">
                <a:tc>
                  <a:txBody>
                    <a:bodyPr/>
                    <a:lstStyle/>
                    <a:p>
                      <a:r>
                        <a:rPr lang="en-US" sz="1600" dirty="0">
                          <a:latin typeface="+mn-lt"/>
                        </a:rPr>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3.5%</a:t>
                      </a:r>
                    </a:p>
                  </a:txBody>
                  <a:tcPr anchor="ctr"/>
                </a:tc>
                <a:extLst>
                  <a:ext uri="{0D108BD9-81ED-4DB2-BD59-A6C34878D82A}">
                    <a16:rowId xmlns:a16="http://schemas.microsoft.com/office/drawing/2014/main" val="4027225865"/>
                  </a:ext>
                </a:extLst>
              </a:tr>
              <a:tr h="441087">
                <a:tc>
                  <a:txBody>
                    <a:bodyPr/>
                    <a:lstStyle/>
                    <a:p>
                      <a:r>
                        <a:rPr lang="en-US" sz="1600" dirty="0">
                          <a:latin typeface="+mn-lt"/>
                        </a:rPr>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3.4%</a:t>
                      </a:r>
                    </a:p>
                  </a:txBody>
                  <a:tcPr anchor="ctr"/>
                </a:tc>
                <a:extLst>
                  <a:ext uri="{0D108BD9-81ED-4DB2-BD59-A6C34878D82A}">
                    <a16:rowId xmlns:a16="http://schemas.microsoft.com/office/drawing/2014/main" val="1907679787"/>
                  </a:ext>
                </a:extLst>
              </a:tr>
              <a:tr h="441087">
                <a:tc>
                  <a:txBody>
                    <a:bodyPr/>
                    <a:lstStyle/>
                    <a:p>
                      <a:r>
                        <a:rPr lang="en-US" sz="1600" dirty="0">
                          <a:latin typeface="+mn-lt"/>
                        </a:rPr>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3.3%</a:t>
                      </a:r>
                    </a:p>
                  </a:txBody>
                  <a:tcPr anchor="ctr"/>
                </a:tc>
                <a:extLst>
                  <a:ext uri="{0D108BD9-81ED-4DB2-BD59-A6C34878D82A}">
                    <a16:rowId xmlns:a16="http://schemas.microsoft.com/office/drawing/2014/main" val="39971095"/>
                  </a:ext>
                </a:extLst>
              </a:tr>
              <a:tr h="441087">
                <a:tc>
                  <a:txBody>
                    <a:bodyPr/>
                    <a:lstStyle/>
                    <a:p>
                      <a:r>
                        <a:rPr lang="en-US" sz="1600" dirty="0">
                          <a:latin typeface="+mn-lt"/>
                        </a:rPr>
                        <a:t>4 w.e. 11/2/2025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3.1%</a:t>
                      </a:r>
                    </a:p>
                  </a:txBody>
                  <a:tcPr anchor="ctr"/>
                </a:tc>
                <a:extLst>
                  <a:ext uri="{0D108BD9-81ED-4DB2-BD59-A6C34878D82A}">
                    <a16:rowId xmlns:a16="http://schemas.microsoft.com/office/drawing/2014/main" val="1992715295"/>
                  </a:ext>
                </a:extLst>
              </a:tr>
            </a:tbl>
          </a:graphicData>
        </a:graphic>
      </p:graphicFrame>
      <p:graphicFrame>
        <p:nvGraphicFramePr>
          <p:cNvPr id="10" name="Table 9">
            <a:extLst>
              <a:ext uri="{FF2B5EF4-FFF2-40B4-BE49-F238E27FC236}">
                <a16:creationId xmlns:a16="http://schemas.microsoft.com/office/drawing/2014/main" id="{ACF8C150-83B0-351C-6E7B-656CDCE5CD7A}"/>
              </a:ext>
            </a:extLst>
          </p:cNvPr>
          <p:cNvGraphicFramePr>
            <a:graphicFrameLocks/>
          </p:cNvGraphicFramePr>
          <p:nvPr>
            <p:extLst>
              <p:ext uri="{D42A27DB-BD31-4B8C-83A1-F6EECF244321}">
                <p14:modId xmlns:p14="http://schemas.microsoft.com/office/powerpoint/2010/main" val="776932911"/>
              </p:ext>
            </p:extLst>
          </p:nvPr>
        </p:nvGraphicFramePr>
        <p:xfrm>
          <a:off x="6198738" y="2533326"/>
          <a:ext cx="5029200" cy="2743200"/>
        </p:xfrm>
        <a:graphic>
          <a:graphicData uri="http://schemas.openxmlformats.org/drawingml/2006/table">
            <a:tbl>
              <a:tblPr firstRow="1" bandRow="1">
                <a:tableStyleId>{073A0DAA-6AF3-43AB-8588-CEC1D06C72B9}</a:tableStyleId>
              </a:tblPr>
              <a:tblGrid>
                <a:gridCol w="2470484">
                  <a:extLst>
                    <a:ext uri="{9D8B030D-6E8A-4147-A177-3AD203B41FA5}">
                      <a16:colId xmlns:a16="http://schemas.microsoft.com/office/drawing/2014/main" val="278531035"/>
                    </a:ext>
                  </a:extLst>
                </a:gridCol>
                <a:gridCol w="1147011">
                  <a:extLst>
                    <a:ext uri="{9D8B030D-6E8A-4147-A177-3AD203B41FA5}">
                      <a16:colId xmlns:a16="http://schemas.microsoft.com/office/drawing/2014/main" val="161473427"/>
                    </a:ext>
                  </a:extLst>
                </a:gridCol>
                <a:gridCol w="1411705">
                  <a:extLst>
                    <a:ext uri="{9D8B030D-6E8A-4147-A177-3AD203B41FA5}">
                      <a16:colId xmlns:a16="http://schemas.microsoft.com/office/drawing/2014/main" val="2745935618"/>
                    </a:ext>
                  </a:extLst>
                </a:gridCol>
              </a:tblGrid>
              <a:tr h="981680">
                <a:tc>
                  <a:txBody>
                    <a:bodyPr/>
                    <a:lstStyle/>
                    <a:p>
                      <a:r>
                        <a:rPr lang="en-US" sz="1600" dirty="0"/>
                        <a:t>52 weeks</a:t>
                      </a:r>
                      <a:br>
                        <a:rPr lang="en-US" sz="1600" dirty="0"/>
                      </a:br>
                      <a:r>
                        <a:rPr lang="en-US" sz="1600" dirty="0"/>
                        <a:t>Mushroom $ share</a:t>
                      </a:r>
                    </a:p>
                  </a:txBody>
                  <a:tcPr anchor="ctr">
                    <a:solidFill>
                      <a:srgbClr val="8AB5E9"/>
                    </a:solidFill>
                  </a:tcPr>
                </a:tc>
                <a:tc>
                  <a:txBody>
                    <a:bodyPr/>
                    <a:lstStyle/>
                    <a:p>
                      <a:pPr algn="r"/>
                      <a:r>
                        <a:rPr lang="en-US" sz="1600" dirty="0"/>
                        <a:t>Share of total produce</a:t>
                      </a:r>
                    </a:p>
                  </a:txBody>
                  <a:tcPr anchor="ctr">
                    <a:solidFill>
                      <a:srgbClr val="8AB5E9"/>
                    </a:solidFill>
                  </a:tcPr>
                </a:tc>
                <a:tc>
                  <a:txBody>
                    <a:bodyPr/>
                    <a:lstStyle/>
                    <a:p>
                      <a:pPr algn="r"/>
                      <a:r>
                        <a:rPr lang="en-US" sz="1600" dirty="0"/>
                        <a:t>Share of total vegetables</a:t>
                      </a:r>
                    </a:p>
                  </a:txBody>
                  <a:tcPr anchor="ctr">
                    <a:solidFill>
                      <a:srgbClr val="8AB5E9"/>
                    </a:solidFill>
                  </a:tcPr>
                </a:tc>
                <a:extLst>
                  <a:ext uri="{0D108BD9-81ED-4DB2-BD59-A6C34878D82A}">
                    <a16:rowId xmlns:a16="http://schemas.microsoft.com/office/drawing/2014/main" val="656222509"/>
                  </a:ext>
                </a:extLst>
              </a:tr>
              <a:tr h="440380">
                <a:tc>
                  <a:txBody>
                    <a:bodyPr/>
                    <a:lstStyle/>
                    <a:p>
                      <a:r>
                        <a:rPr lang="en-US" sz="1600" dirty="0">
                          <a:latin typeface="+mn-lt"/>
                        </a:rPr>
                        <a:t>3YA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1.8%</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3.5%</a:t>
                      </a:r>
                    </a:p>
                  </a:txBody>
                  <a:tcPr marL="7620" marR="7620" marT="7620" marB="0" anchor="ctr"/>
                </a:tc>
                <a:extLst>
                  <a:ext uri="{0D108BD9-81ED-4DB2-BD59-A6C34878D82A}">
                    <a16:rowId xmlns:a16="http://schemas.microsoft.com/office/drawing/2014/main" val="4027225865"/>
                  </a:ext>
                </a:extLst>
              </a:tr>
              <a:tr h="440380">
                <a:tc>
                  <a:txBody>
                    <a:bodyPr/>
                    <a:lstStyle/>
                    <a:p>
                      <a:r>
                        <a:rPr lang="en-US" sz="1600" dirty="0">
                          <a:latin typeface="+mn-lt"/>
                        </a:rPr>
                        <a:t>2YA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1.7%</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3.4%</a:t>
                      </a:r>
                    </a:p>
                  </a:txBody>
                  <a:tcPr marL="7620" marR="7620" marT="7620" marB="0" anchor="ctr"/>
                </a:tc>
                <a:extLst>
                  <a:ext uri="{0D108BD9-81ED-4DB2-BD59-A6C34878D82A}">
                    <a16:rowId xmlns:a16="http://schemas.microsoft.com/office/drawing/2014/main" val="1907679787"/>
                  </a:ext>
                </a:extLst>
              </a:tr>
              <a:tr h="440380">
                <a:tc>
                  <a:txBody>
                    <a:bodyPr/>
                    <a:lstStyle/>
                    <a:p>
                      <a:r>
                        <a:rPr lang="en-US" sz="1600" dirty="0">
                          <a:latin typeface="+mn-lt"/>
                        </a:rPr>
                        <a:t>YA</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1.6%</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3.3%</a:t>
                      </a:r>
                    </a:p>
                  </a:txBody>
                  <a:tcPr marL="7620" marR="7620" marT="7620" marB="0" anchor="ctr"/>
                </a:tc>
                <a:extLst>
                  <a:ext uri="{0D108BD9-81ED-4DB2-BD59-A6C34878D82A}">
                    <a16:rowId xmlns:a16="http://schemas.microsoft.com/office/drawing/2014/main" val="39971095"/>
                  </a:ext>
                </a:extLst>
              </a:tr>
              <a:tr h="440380">
                <a:tc>
                  <a:txBody>
                    <a:bodyPr/>
                    <a:lstStyle/>
                    <a:p>
                      <a:r>
                        <a:rPr lang="en-US" sz="1600" dirty="0">
                          <a:latin typeface="+mn-lt"/>
                        </a:rPr>
                        <a:t>52 w.e. 11/2/2025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1.5%</a:t>
                      </a:r>
                    </a:p>
                  </a:txBody>
                  <a:tcPr marL="7620" marR="7620" marT="7620" marB="0"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ptos" panose="02110004020202020204"/>
                          <a:ea typeface="+mn-ea"/>
                          <a:cs typeface="+mn-cs"/>
                        </a:rPr>
                        <a:t>3.2%</a:t>
                      </a:r>
                    </a:p>
                  </a:txBody>
                  <a:tcPr marL="7620" marR="7620" marT="7620" marB="0" anchor="ctr"/>
                </a:tc>
                <a:extLst>
                  <a:ext uri="{0D108BD9-81ED-4DB2-BD59-A6C34878D82A}">
                    <a16:rowId xmlns:a16="http://schemas.microsoft.com/office/drawing/2014/main" val="1992715295"/>
                  </a:ext>
                </a:extLst>
              </a:tr>
            </a:tbl>
          </a:graphicData>
        </a:graphic>
      </p:graphicFrame>
      <p:sp>
        <p:nvSpPr>
          <p:cNvPr id="5" name="Slide Number Placeholder 4">
            <a:extLst>
              <a:ext uri="{FF2B5EF4-FFF2-40B4-BE49-F238E27FC236}">
                <a16:creationId xmlns:a16="http://schemas.microsoft.com/office/drawing/2014/main" id="{27BF6BAF-A12A-9CB5-3C5A-2F4F4FC4B58A}"/>
              </a:ext>
            </a:extLst>
          </p:cNvPr>
          <p:cNvSpPr>
            <a:spLocks noGrp="1"/>
          </p:cNvSpPr>
          <p:nvPr>
            <p:ph type="sldNum" sz="quarter" idx="12"/>
          </p:nvPr>
        </p:nvSpPr>
        <p:spPr/>
        <p:txBody>
          <a:bodyPr/>
          <a:lstStyle/>
          <a:p>
            <a:fld id="{EFE71E98-A417-4ECC-ACEB-C0490C20DB04}" type="slidenum">
              <a:rPr lang="en-US" smtClean="0"/>
              <a:t>6</a:t>
            </a:fld>
            <a:endParaRPr lang="en-US" dirty="0"/>
          </a:p>
        </p:txBody>
      </p:sp>
    </p:spTree>
    <p:extLst>
      <p:ext uri="{BB962C8B-B14F-4D97-AF65-F5344CB8AC3E}">
        <p14:creationId xmlns:p14="http://schemas.microsoft.com/office/powerpoint/2010/main" val="106889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D4B39-CAA5-6C18-5C19-0EA0223D383E}"/>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4676D70E-B962-9F08-822F-925C1FE2E1B2}"/>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0A763D8-3070-D262-28E3-0E2130FD386D}"/>
              </a:ext>
            </a:extLst>
          </p:cNvPr>
          <p:cNvSpPr txBox="1"/>
          <p:nvPr/>
        </p:nvSpPr>
        <p:spPr>
          <a:xfrm>
            <a:off x="1057672" y="209104"/>
            <a:ext cx="10019631"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Mushrooms price per unit</a:t>
            </a:r>
          </a:p>
        </p:txBody>
      </p:sp>
      <p:pic>
        <p:nvPicPr>
          <p:cNvPr id="3" name="Picture 2" descr="A blue and black logo&#10;&#10;AI-generated content may be incorrect.">
            <a:extLst>
              <a:ext uri="{FF2B5EF4-FFF2-40B4-BE49-F238E27FC236}">
                <a16:creationId xmlns:a16="http://schemas.microsoft.com/office/drawing/2014/main" id="{5CF1957E-255C-0209-28E9-97E6388C6922}"/>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DE1141E7-527F-00B1-3D24-B69F840A0821}"/>
              </a:ext>
            </a:extLst>
          </p:cNvPr>
          <p:cNvSpPr txBox="1"/>
          <p:nvPr/>
        </p:nvSpPr>
        <p:spPr>
          <a:xfrm>
            <a:off x="964060" y="1225689"/>
            <a:ext cx="10263878" cy="408253"/>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Prices were mostly flat across total produce, total vegetable and mushrooms. </a:t>
            </a:r>
          </a:p>
        </p:txBody>
      </p:sp>
      <p:sp>
        <p:nvSpPr>
          <p:cNvPr id="2" name="TextBox 1">
            <a:extLst>
              <a:ext uri="{FF2B5EF4-FFF2-40B4-BE49-F238E27FC236}">
                <a16:creationId xmlns:a16="http://schemas.microsoft.com/office/drawing/2014/main" id="{6CD0DB71-19AA-55E4-000B-B34841B461A7}"/>
              </a:ext>
            </a:extLst>
          </p:cNvPr>
          <p:cNvSpPr txBox="1"/>
          <p:nvPr/>
        </p:nvSpPr>
        <p:spPr>
          <a:xfrm>
            <a:off x="637708" y="6402675"/>
            <a:ext cx="4176143"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ending 11/2/2025</a:t>
            </a:r>
          </a:p>
        </p:txBody>
      </p:sp>
      <p:graphicFrame>
        <p:nvGraphicFramePr>
          <p:cNvPr id="5" name="Table 5">
            <a:extLst>
              <a:ext uri="{FF2B5EF4-FFF2-40B4-BE49-F238E27FC236}">
                <a16:creationId xmlns:a16="http://schemas.microsoft.com/office/drawing/2014/main" id="{E3701B6F-1E4D-EBAF-2A8E-F413A5CD0291}"/>
              </a:ext>
            </a:extLst>
          </p:cNvPr>
          <p:cNvGraphicFramePr>
            <a:graphicFrameLocks noGrp="1"/>
          </p:cNvGraphicFramePr>
          <p:nvPr>
            <p:extLst>
              <p:ext uri="{D42A27DB-BD31-4B8C-83A1-F6EECF244321}">
                <p14:modId xmlns:p14="http://schemas.microsoft.com/office/powerpoint/2010/main" val="2870980354"/>
              </p:ext>
            </p:extLst>
          </p:nvPr>
        </p:nvGraphicFramePr>
        <p:xfrm>
          <a:off x="1952687" y="2649646"/>
          <a:ext cx="8229600" cy="274320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04137534"/>
                    </a:ext>
                  </a:extLst>
                </a:gridCol>
                <a:gridCol w="2057400">
                  <a:extLst>
                    <a:ext uri="{9D8B030D-6E8A-4147-A177-3AD203B41FA5}">
                      <a16:colId xmlns:a16="http://schemas.microsoft.com/office/drawing/2014/main" val="1113484172"/>
                    </a:ext>
                  </a:extLst>
                </a:gridCol>
                <a:gridCol w="2057400">
                  <a:extLst>
                    <a:ext uri="{9D8B030D-6E8A-4147-A177-3AD203B41FA5}">
                      <a16:colId xmlns:a16="http://schemas.microsoft.com/office/drawing/2014/main" val="1268437313"/>
                    </a:ext>
                  </a:extLst>
                </a:gridCol>
                <a:gridCol w="2057400">
                  <a:extLst>
                    <a:ext uri="{9D8B030D-6E8A-4147-A177-3AD203B41FA5}">
                      <a16:colId xmlns:a16="http://schemas.microsoft.com/office/drawing/2014/main" val="2406347025"/>
                    </a:ext>
                  </a:extLst>
                </a:gridCol>
              </a:tblGrid>
              <a:tr h="586584">
                <a:tc>
                  <a:txBody>
                    <a:bodyPr/>
                    <a:lstStyle/>
                    <a:p>
                      <a:r>
                        <a:rPr lang="en-US" sz="1600" dirty="0"/>
                        <a:t>4 weeks</a:t>
                      </a:r>
                    </a:p>
                    <a:p>
                      <a:r>
                        <a:rPr lang="en-US" sz="1600" dirty="0"/>
                        <a:t>Average</a:t>
                      </a:r>
                      <a:r>
                        <a:rPr lang="en-US" sz="1600" baseline="0" dirty="0"/>
                        <a:t> price/unit</a:t>
                      </a:r>
                      <a:endParaRPr lang="en-US" sz="1600" dirty="0">
                        <a:latin typeface="Aptos" panose="020B0004020202020204" pitchFamily="34" charset="0"/>
                      </a:endParaRPr>
                    </a:p>
                  </a:txBody>
                  <a:tcPr anchor="ctr">
                    <a:solidFill>
                      <a:srgbClr val="174275"/>
                    </a:solidFill>
                  </a:tcPr>
                </a:tc>
                <a:tc>
                  <a:txBody>
                    <a:bodyPr/>
                    <a:lstStyle/>
                    <a:p>
                      <a:pPr algn="ctr"/>
                      <a:r>
                        <a:rPr lang="en-US" sz="1600" dirty="0"/>
                        <a:t>Total produce</a:t>
                      </a:r>
                      <a:endParaRPr lang="en-US" sz="1600" dirty="0">
                        <a:latin typeface="Aptos" panose="020B0004020202020204" pitchFamily="34" charset="0"/>
                      </a:endParaRPr>
                    </a:p>
                  </a:txBody>
                  <a:tcPr anchor="ctr">
                    <a:solidFill>
                      <a:srgbClr val="174275"/>
                    </a:solidFill>
                  </a:tcPr>
                </a:tc>
                <a:tc>
                  <a:txBody>
                    <a:bodyPr/>
                    <a:lstStyle/>
                    <a:p>
                      <a:pPr algn="ctr"/>
                      <a:r>
                        <a:rPr lang="en-US" sz="1600" dirty="0"/>
                        <a:t>Total vegetables</a:t>
                      </a:r>
                      <a:endParaRPr lang="en-US" sz="1600" dirty="0">
                        <a:latin typeface="Aptos" panose="020B0004020202020204" pitchFamily="34" charset="0"/>
                      </a:endParaRPr>
                    </a:p>
                  </a:txBody>
                  <a:tcPr anchor="ctr">
                    <a:solidFill>
                      <a:srgbClr val="174275"/>
                    </a:solidFill>
                  </a:tcPr>
                </a:tc>
                <a:tc>
                  <a:txBody>
                    <a:bodyPr/>
                    <a:lstStyle/>
                    <a:p>
                      <a:pPr algn="ctr"/>
                      <a:r>
                        <a:rPr lang="en-US" sz="1600" dirty="0"/>
                        <a:t>Mushrooms</a:t>
                      </a:r>
                      <a:endParaRPr lang="en-US" sz="1600" dirty="0">
                        <a:latin typeface="Aptos" panose="020B0004020202020204" pitchFamily="34" charset="0"/>
                      </a:endParaRPr>
                    </a:p>
                  </a:txBody>
                  <a:tcPr anchor="ctr">
                    <a:solidFill>
                      <a:srgbClr val="174275"/>
                    </a:solidFill>
                  </a:tcPr>
                </a:tc>
                <a:extLst>
                  <a:ext uri="{0D108BD9-81ED-4DB2-BD59-A6C34878D82A}">
                    <a16:rowId xmlns:a16="http://schemas.microsoft.com/office/drawing/2014/main" val="3070288130"/>
                  </a:ext>
                </a:extLst>
              </a:tr>
              <a:tr h="539154">
                <a:tc>
                  <a:txBody>
                    <a:bodyPr/>
                    <a:lstStyle/>
                    <a:p>
                      <a:pPr algn="l"/>
                      <a:r>
                        <a:rPr lang="en-US" sz="1800" dirty="0"/>
                        <a:t>3YA</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$2.69</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$2.53</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$2.99</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1607610026"/>
                  </a:ext>
                </a:extLst>
              </a:tr>
              <a:tr h="539154">
                <a:tc>
                  <a:txBody>
                    <a:bodyPr/>
                    <a:lstStyle/>
                    <a:p>
                      <a:pPr algn="l"/>
                      <a:r>
                        <a:rPr lang="en-US" sz="1800" dirty="0"/>
                        <a:t>2YA</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$2.77</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$2.50</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$2.96</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2830879411"/>
                  </a:ext>
                </a:extLst>
              </a:tr>
              <a:tr h="539154">
                <a:tc>
                  <a:txBody>
                    <a:bodyPr/>
                    <a:lstStyle/>
                    <a:p>
                      <a:pPr algn="l"/>
                      <a:r>
                        <a:rPr lang="en-US" sz="1800" dirty="0"/>
                        <a:t>YA</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$2.80</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$2.50</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$3.02</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1031044551"/>
                  </a:ext>
                </a:extLst>
              </a:tr>
              <a:tr h="539154">
                <a:tc>
                  <a:txBody>
                    <a:bodyPr/>
                    <a:lstStyle/>
                    <a:p>
                      <a:pPr algn="l"/>
                      <a:r>
                        <a:rPr lang="en-US" sz="1800" dirty="0"/>
                        <a:t>4 w.e. 11/2/2025</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$2.79 | -0.3%</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$2.52 | +0.6%</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$3.05 | +0.9%</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2532624638"/>
                  </a:ext>
                </a:extLst>
              </a:tr>
            </a:tbl>
          </a:graphicData>
        </a:graphic>
      </p:graphicFrame>
      <p:sp>
        <p:nvSpPr>
          <p:cNvPr id="7" name="Slide Number Placeholder 6">
            <a:extLst>
              <a:ext uri="{FF2B5EF4-FFF2-40B4-BE49-F238E27FC236}">
                <a16:creationId xmlns:a16="http://schemas.microsoft.com/office/drawing/2014/main" id="{456B3E98-092B-EE2C-DC6A-054C88172B06}"/>
              </a:ext>
            </a:extLst>
          </p:cNvPr>
          <p:cNvSpPr>
            <a:spLocks noGrp="1"/>
          </p:cNvSpPr>
          <p:nvPr>
            <p:ph type="sldNum" sz="quarter" idx="12"/>
          </p:nvPr>
        </p:nvSpPr>
        <p:spPr/>
        <p:txBody>
          <a:bodyPr/>
          <a:lstStyle/>
          <a:p>
            <a:fld id="{EFE71E98-A417-4ECC-ACEB-C0490C20DB04}" type="slidenum">
              <a:rPr lang="en-US" smtClean="0"/>
              <a:t>7</a:t>
            </a:fld>
            <a:endParaRPr lang="en-US" dirty="0"/>
          </a:p>
        </p:txBody>
      </p:sp>
    </p:spTree>
    <p:extLst>
      <p:ext uri="{BB962C8B-B14F-4D97-AF65-F5344CB8AC3E}">
        <p14:creationId xmlns:p14="http://schemas.microsoft.com/office/powerpoint/2010/main" val="1653194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FBE3-5C7E-0EA9-08D3-D6499DD59137}"/>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AAB981C4-B67B-3C0F-5437-43D91F96AE5C}"/>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0A24706-3FA7-FE7A-B81C-67751397733D}"/>
              </a:ext>
            </a:extLst>
          </p:cNvPr>
          <p:cNvSpPr txBox="1"/>
          <p:nvPr/>
        </p:nvSpPr>
        <p:spPr>
          <a:xfrm>
            <a:off x="1057672" y="209104"/>
            <a:ext cx="10019631"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Mushroom price per volume (pound)</a:t>
            </a:r>
          </a:p>
        </p:txBody>
      </p:sp>
      <p:pic>
        <p:nvPicPr>
          <p:cNvPr id="3" name="Picture 2" descr="A blue and black logo&#10;&#10;AI-generated content may be incorrect.">
            <a:extLst>
              <a:ext uri="{FF2B5EF4-FFF2-40B4-BE49-F238E27FC236}">
                <a16:creationId xmlns:a16="http://schemas.microsoft.com/office/drawing/2014/main" id="{A3C0D9CB-162C-F623-DAA6-EFFF5B7A6B17}"/>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1513EE97-B0B3-447B-348B-C0E676DCC28C}"/>
              </a:ext>
            </a:extLst>
          </p:cNvPr>
          <p:cNvSpPr txBox="1"/>
          <p:nvPr/>
        </p:nvSpPr>
        <p:spPr>
          <a:xfrm>
            <a:off x="964060" y="1225689"/>
            <a:ext cx="10263878" cy="754437"/>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On a per pound basis, mushroom prices declined, whereas vegetables increased 1.6%, the most in many weeks.</a:t>
            </a:r>
          </a:p>
        </p:txBody>
      </p:sp>
      <p:sp>
        <p:nvSpPr>
          <p:cNvPr id="2" name="TextBox 1">
            <a:extLst>
              <a:ext uri="{FF2B5EF4-FFF2-40B4-BE49-F238E27FC236}">
                <a16:creationId xmlns:a16="http://schemas.microsoft.com/office/drawing/2014/main" id="{CDEDF57F-47D1-2BC6-2BE8-672F7090A0DC}"/>
              </a:ext>
            </a:extLst>
          </p:cNvPr>
          <p:cNvSpPr txBox="1"/>
          <p:nvPr/>
        </p:nvSpPr>
        <p:spPr>
          <a:xfrm>
            <a:off x="637708" y="6402675"/>
            <a:ext cx="4176143"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4 weeks ending 11/2/2025</a:t>
            </a:r>
          </a:p>
        </p:txBody>
      </p:sp>
      <p:graphicFrame>
        <p:nvGraphicFramePr>
          <p:cNvPr id="7" name="Table 5">
            <a:extLst>
              <a:ext uri="{FF2B5EF4-FFF2-40B4-BE49-F238E27FC236}">
                <a16:creationId xmlns:a16="http://schemas.microsoft.com/office/drawing/2014/main" id="{AE1B97FE-175E-F257-A450-1F10B00041E6}"/>
              </a:ext>
            </a:extLst>
          </p:cNvPr>
          <p:cNvGraphicFramePr>
            <a:graphicFrameLocks noGrp="1"/>
          </p:cNvGraphicFramePr>
          <p:nvPr>
            <p:extLst>
              <p:ext uri="{D42A27DB-BD31-4B8C-83A1-F6EECF244321}">
                <p14:modId xmlns:p14="http://schemas.microsoft.com/office/powerpoint/2010/main" val="2267288331"/>
              </p:ext>
            </p:extLst>
          </p:nvPr>
        </p:nvGraphicFramePr>
        <p:xfrm>
          <a:off x="1949290" y="2430913"/>
          <a:ext cx="8229600" cy="3017558"/>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4004137534"/>
                    </a:ext>
                  </a:extLst>
                </a:gridCol>
                <a:gridCol w="2057400">
                  <a:extLst>
                    <a:ext uri="{9D8B030D-6E8A-4147-A177-3AD203B41FA5}">
                      <a16:colId xmlns:a16="http://schemas.microsoft.com/office/drawing/2014/main" val="1113484172"/>
                    </a:ext>
                  </a:extLst>
                </a:gridCol>
                <a:gridCol w="2057400">
                  <a:extLst>
                    <a:ext uri="{9D8B030D-6E8A-4147-A177-3AD203B41FA5}">
                      <a16:colId xmlns:a16="http://schemas.microsoft.com/office/drawing/2014/main" val="1268437313"/>
                    </a:ext>
                  </a:extLst>
                </a:gridCol>
                <a:gridCol w="2057400">
                  <a:extLst>
                    <a:ext uri="{9D8B030D-6E8A-4147-A177-3AD203B41FA5}">
                      <a16:colId xmlns:a16="http://schemas.microsoft.com/office/drawing/2014/main" val="2406347025"/>
                    </a:ext>
                  </a:extLst>
                </a:gridCol>
              </a:tblGrid>
              <a:tr h="859574">
                <a:tc>
                  <a:txBody>
                    <a:bodyPr/>
                    <a:lstStyle/>
                    <a:p>
                      <a:r>
                        <a:rPr lang="en-US" sz="1600" dirty="0"/>
                        <a:t>4-week </a:t>
                      </a:r>
                    </a:p>
                    <a:p>
                      <a:r>
                        <a:rPr lang="en-US" sz="1600" dirty="0"/>
                        <a:t>Average price/pound</a:t>
                      </a:r>
                      <a:endParaRPr lang="en-US" sz="1600" dirty="0">
                        <a:latin typeface="Aptos" panose="020B0004020202020204" pitchFamily="34" charset="0"/>
                      </a:endParaRPr>
                    </a:p>
                  </a:txBody>
                  <a:tcPr anchor="ctr">
                    <a:solidFill>
                      <a:srgbClr val="174275"/>
                    </a:solidFill>
                  </a:tcPr>
                </a:tc>
                <a:tc>
                  <a:txBody>
                    <a:bodyPr/>
                    <a:lstStyle/>
                    <a:p>
                      <a:pPr algn="ctr"/>
                      <a:r>
                        <a:rPr lang="en-US" sz="1600" dirty="0"/>
                        <a:t>Total produce</a:t>
                      </a:r>
                      <a:endParaRPr lang="en-US" sz="1600" dirty="0">
                        <a:latin typeface="Aptos" panose="020B0004020202020204" pitchFamily="34" charset="0"/>
                      </a:endParaRPr>
                    </a:p>
                  </a:txBody>
                  <a:tcPr anchor="ctr">
                    <a:solidFill>
                      <a:srgbClr val="174275"/>
                    </a:solidFill>
                  </a:tcPr>
                </a:tc>
                <a:tc>
                  <a:txBody>
                    <a:bodyPr/>
                    <a:lstStyle/>
                    <a:p>
                      <a:pPr algn="ctr"/>
                      <a:r>
                        <a:rPr lang="en-US" sz="1600" dirty="0"/>
                        <a:t>Total vegetables</a:t>
                      </a:r>
                      <a:endParaRPr lang="en-US" sz="1600" dirty="0">
                        <a:latin typeface="Aptos" panose="020B0004020202020204" pitchFamily="34" charset="0"/>
                      </a:endParaRPr>
                    </a:p>
                  </a:txBody>
                  <a:tcPr anchor="ctr">
                    <a:solidFill>
                      <a:srgbClr val="174275"/>
                    </a:solidFill>
                  </a:tcPr>
                </a:tc>
                <a:tc>
                  <a:txBody>
                    <a:bodyPr/>
                    <a:lstStyle/>
                    <a:p>
                      <a:pPr algn="ctr"/>
                      <a:r>
                        <a:rPr lang="en-US" sz="1600" dirty="0"/>
                        <a:t>Mushrooms</a:t>
                      </a:r>
                      <a:endParaRPr lang="en-US" sz="1600" dirty="0">
                        <a:latin typeface="Aptos" panose="020B0004020202020204" pitchFamily="34" charset="0"/>
                      </a:endParaRPr>
                    </a:p>
                  </a:txBody>
                  <a:tcPr anchor="ctr">
                    <a:solidFill>
                      <a:srgbClr val="174275"/>
                    </a:solidFill>
                  </a:tcPr>
                </a:tc>
                <a:extLst>
                  <a:ext uri="{0D108BD9-81ED-4DB2-BD59-A6C34878D82A}">
                    <a16:rowId xmlns:a16="http://schemas.microsoft.com/office/drawing/2014/main" val="3070288130"/>
                  </a:ext>
                </a:extLst>
              </a:tr>
              <a:tr h="539496">
                <a:tc>
                  <a:txBody>
                    <a:bodyPr/>
                    <a:lstStyle/>
                    <a:p>
                      <a:pPr algn="l"/>
                      <a:r>
                        <a:rPr lang="en-US" sz="1800" dirty="0"/>
                        <a:t>3YA</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$1.79</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$1.81</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$4.53</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1607610026"/>
                  </a:ext>
                </a:extLst>
              </a:tr>
              <a:tr h="539496">
                <a:tc>
                  <a:txBody>
                    <a:bodyPr/>
                    <a:lstStyle/>
                    <a:p>
                      <a:pPr algn="l"/>
                      <a:r>
                        <a:rPr lang="en-US" sz="1800" dirty="0"/>
                        <a:t>2YA</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$1.82</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$1.77</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$4.49</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2830879411"/>
                  </a:ext>
                </a:extLst>
              </a:tr>
              <a:tr h="539496">
                <a:tc>
                  <a:txBody>
                    <a:bodyPr/>
                    <a:lstStyle/>
                    <a:p>
                      <a:pPr algn="l"/>
                      <a:r>
                        <a:rPr lang="en-US" sz="1800" dirty="0"/>
                        <a:t>YA</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$1.83</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$1.76</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$4.55</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1031044551"/>
                  </a:ext>
                </a:extLst>
              </a:tr>
              <a:tr h="539496">
                <a:tc>
                  <a:txBody>
                    <a:bodyPr/>
                    <a:lstStyle/>
                    <a:p>
                      <a:pPr algn="l"/>
                      <a:r>
                        <a:rPr lang="en-US" sz="1800" dirty="0"/>
                        <a:t>4 w.e. 11/2/2025</a:t>
                      </a:r>
                      <a:endParaRPr lang="en-US" sz="1800" dirty="0">
                        <a:latin typeface="Aptos" panose="020B0004020202020204" pitchFamily="34" charset="0"/>
                      </a:endParaRPr>
                    </a:p>
                  </a:txBody>
                  <a:tcPr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$1.81 | -0.9%</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$1.75 | -0.5%</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solidFill>
                            <a:prstClr val="black"/>
                          </a:solidFill>
                          <a:effectLst/>
                          <a:uLnTx/>
                          <a:uFillTx/>
                        </a:rPr>
                        <a:t>$4.54 | -0.3%</a:t>
                      </a:r>
                      <a:endPar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txBody>
                  <a:tcPr marL="7620" marR="7620" marT="7620" marB="0" anchor="ctr"/>
                </a:tc>
                <a:extLst>
                  <a:ext uri="{0D108BD9-81ED-4DB2-BD59-A6C34878D82A}">
                    <a16:rowId xmlns:a16="http://schemas.microsoft.com/office/drawing/2014/main" val="2532624638"/>
                  </a:ext>
                </a:extLst>
              </a:tr>
            </a:tbl>
          </a:graphicData>
        </a:graphic>
      </p:graphicFrame>
      <p:sp>
        <p:nvSpPr>
          <p:cNvPr id="5" name="Slide Number Placeholder 4">
            <a:extLst>
              <a:ext uri="{FF2B5EF4-FFF2-40B4-BE49-F238E27FC236}">
                <a16:creationId xmlns:a16="http://schemas.microsoft.com/office/drawing/2014/main" id="{3531E77D-B360-31BD-4157-35B0AD53C7AF}"/>
              </a:ext>
            </a:extLst>
          </p:cNvPr>
          <p:cNvSpPr>
            <a:spLocks noGrp="1"/>
          </p:cNvSpPr>
          <p:nvPr>
            <p:ph type="sldNum" sz="quarter" idx="12"/>
          </p:nvPr>
        </p:nvSpPr>
        <p:spPr/>
        <p:txBody>
          <a:bodyPr/>
          <a:lstStyle/>
          <a:p>
            <a:fld id="{EFE71E98-A417-4ECC-ACEB-C0490C20DB04}" type="slidenum">
              <a:rPr lang="en-US" smtClean="0"/>
              <a:t>8</a:t>
            </a:fld>
            <a:endParaRPr lang="en-US" dirty="0"/>
          </a:p>
        </p:txBody>
      </p:sp>
    </p:spTree>
    <p:extLst>
      <p:ext uri="{BB962C8B-B14F-4D97-AF65-F5344CB8AC3E}">
        <p14:creationId xmlns:p14="http://schemas.microsoft.com/office/powerpoint/2010/main" val="310896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1F10-B284-EF9A-64DF-AB1210D5ADD7}"/>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5ACC6DFA-D816-3869-E162-B3172B593851}"/>
              </a:ext>
            </a:extLst>
          </p:cNvPr>
          <p:cNvSpPr/>
          <p:nvPr/>
        </p:nvSpPr>
        <p:spPr>
          <a:xfrm>
            <a:off x="0" y="0"/>
            <a:ext cx="12192000" cy="970297"/>
          </a:xfrm>
          <a:prstGeom prst="rect">
            <a:avLst/>
          </a:prstGeom>
          <a:solidFill>
            <a:srgbClr val="1742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69DC328-4FF0-0765-D54C-1B4164CAC08C}"/>
              </a:ext>
            </a:extLst>
          </p:cNvPr>
          <p:cNvSpPr txBox="1"/>
          <p:nvPr/>
        </p:nvSpPr>
        <p:spPr>
          <a:xfrm>
            <a:off x="1057672" y="209104"/>
            <a:ext cx="10019631" cy="662489"/>
          </a:xfrm>
          <a:prstGeom prst="rect">
            <a:avLst/>
          </a:prstGeom>
          <a:noFill/>
        </p:spPr>
        <p:txBody>
          <a:bodyPr wrap="square" rtlCol="0">
            <a:spAutoFit/>
          </a:bodyPr>
          <a:lstStyle/>
          <a:p>
            <a:pPr marL="0" marR="0">
              <a:lnSpc>
                <a:spcPct val="115000"/>
              </a:lnSpc>
              <a:spcBef>
                <a:spcPts val="0"/>
              </a:spcBef>
              <a:spcAft>
                <a:spcPts val="0"/>
              </a:spcAft>
            </a:pPr>
            <a:r>
              <a:rPr lang="en-US" sz="3600" kern="100" dirty="0">
                <a:solidFill>
                  <a:srgbClr val="89B4E7"/>
                </a:solidFill>
                <a:latin typeface="VC Henrietta SemiBold" pitchFamily="2" charset="77"/>
                <a:ea typeface="Open Sans" panose="020B0606030504020204" pitchFamily="34" charset="0"/>
                <a:cs typeface="Open Sans" panose="020B0606030504020204" pitchFamily="34" charset="0"/>
              </a:rPr>
              <a:t>Price per volume by quarter/month</a:t>
            </a:r>
          </a:p>
        </p:txBody>
      </p:sp>
      <p:pic>
        <p:nvPicPr>
          <p:cNvPr id="3" name="Picture 2" descr="A blue and black logo&#10;&#10;AI-generated content may be incorrect.">
            <a:extLst>
              <a:ext uri="{FF2B5EF4-FFF2-40B4-BE49-F238E27FC236}">
                <a16:creationId xmlns:a16="http://schemas.microsoft.com/office/drawing/2014/main" id="{D474786A-DC1E-D2BB-795D-962C7625B8FB}"/>
              </a:ext>
            </a:extLst>
          </p:cNvPr>
          <p:cNvPicPr>
            <a:picLocks noChangeAspect="1"/>
          </p:cNvPicPr>
          <p:nvPr/>
        </p:nvPicPr>
        <p:blipFill>
          <a:blip r:embed="rId3"/>
          <a:stretch>
            <a:fillRect/>
          </a:stretch>
        </p:blipFill>
        <p:spPr>
          <a:xfrm>
            <a:off x="217745" y="130370"/>
            <a:ext cx="839927" cy="839927"/>
          </a:xfrm>
          <a:prstGeom prst="rect">
            <a:avLst/>
          </a:prstGeom>
        </p:spPr>
      </p:pic>
      <p:sp>
        <p:nvSpPr>
          <p:cNvPr id="6" name="TextBox 5">
            <a:extLst>
              <a:ext uri="{FF2B5EF4-FFF2-40B4-BE49-F238E27FC236}">
                <a16:creationId xmlns:a16="http://schemas.microsoft.com/office/drawing/2014/main" id="{CCA8EED1-ECBE-5110-CC94-8C5C181020D7}"/>
              </a:ext>
            </a:extLst>
          </p:cNvPr>
          <p:cNvSpPr txBox="1"/>
          <p:nvPr/>
        </p:nvSpPr>
        <p:spPr>
          <a:xfrm>
            <a:off x="964060" y="1225689"/>
            <a:ext cx="10590232" cy="408189"/>
          </a:xfrm>
          <a:prstGeom prst="rect">
            <a:avLst/>
          </a:prstGeom>
          <a:noFill/>
        </p:spPr>
        <p:txBody>
          <a:bodyPr wrap="square" rtlCol="0">
            <a:spAutoFit/>
          </a:bodyPr>
          <a:lstStyle/>
          <a:p>
            <a:pPr>
              <a:lnSpc>
                <a:spcPct val="125000"/>
              </a:lnSpc>
            </a:pPr>
            <a:r>
              <a:rPr lang="en-US" dirty="0">
                <a:latin typeface="Libre Franklin" pitchFamily="2" charset="0"/>
                <a:ea typeface="Open Sans Light" panose="020B0306030504020204" pitchFamily="34" charset="0"/>
                <a:cs typeface="Open Sans Light" panose="020B0306030504020204" pitchFamily="34" charset="0"/>
              </a:rPr>
              <a:t>The average mushroom price per pound is very similar to that seen in the fourth quarter of 2025.</a:t>
            </a:r>
          </a:p>
        </p:txBody>
      </p:sp>
      <p:sp>
        <p:nvSpPr>
          <p:cNvPr id="2" name="TextBox 1">
            <a:extLst>
              <a:ext uri="{FF2B5EF4-FFF2-40B4-BE49-F238E27FC236}">
                <a16:creationId xmlns:a16="http://schemas.microsoft.com/office/drawing/2014/main" id="{2BDB7170-0582-1E83-7BDD-4985B21A08CD}"/>
              </a:ext>
            </a:extLst>
          </p:cNvPr>
          <p:cNvSpPr txBox="1"/>
          <p:nvPr/>
        </p:nvSpPr>
        <p:spPr>
          <a:xfrm>
            <a:off x="637708" y="6402675"/>
            <a:ext cx="3850734" cy="246221"/>
          </a:xfrm>
          <a:prstGeom prst="rect">
            <a:avLst/>
          </a:prstGeom>
          <a:noFill/>
        </p:spPr>
        <p:txBody>
          <a:bodyPr wrap="none" rtlCol="0">
            <a:spAutoFit/>
          </a:bodyPr>
          <a:lstStyle/>
          <a:p>
            <a:r>
              <a:rPr lang="en-US" sz="1000" dirty="0">
                <a:solidFill>
                  <a:schemeClr val="tx1">
                    <a:lumMod val="50000"/>
                    <a:lumOff val="50000"/>
                  </a:schemeClr>
                </a:solidFill>
                <a:latin typeface="Aptos" panose="020B0004020202020204" pitchFamily="34" charset="0"/>
              </a:rPr>
              <a:t>Source: Circana, Integrated Fresh, MULO+, 2019-w.e. 11/2/2025</a:t>
            </a:r>
          </a:p>
        </p:txBody>
      </p:sp>
      <p:graphicFrame>
        <p:nvGraphicFramePr>
          <p:cNvPr id="5" name="Chart 4">
            <a:extLst>
              <a:ext uri="{FF2B5EF4-FFF2-40B4-BE49-F238E27FC236}">
                <a16:creationId xmlns:a16="http://schemas.microsoft.com/office/drawing/2014/main" id="{7CC4A37F-1294-1807-F3D3-B20D93883C86}"/>
              </a:ext>
            </a:extLst>
          </p:cNvPr>
          <p:cNvGraphicFramePr/>
          <p:nvPr>
            <p:extLst>
              <p:ext uri="{D42A27DB-BD31-4B8C-83A1-F6EECF244321}">
                <p14:modId xmlns:p14="http://schemas.microsoft.com/office/powerpoint/2010/main" val="1224305674"/>
              </p:ext>
            </p:extLst>
          </p:nvPr>
        </p:nvGraphicFramePr>
        <p:xfrm>
          <a:off x="637708" y="1814400"/>
          <a:ext cx="11199092" cy="4489571"/>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a:extLst>
              <a:ext uri="{FF2B5EF4-FFF2-40B4-BE49-F238E27FC236}">
                <a16:creationId xmlns:a16="http://schemas.microsoft.com/office/drawing/2014/main" id="{28629890-5D21-AC24-5A57-16B53766302C}"/>
              </a:ext>
            </a:extLst>
          </p:cNvPr>
          <p:cNvSpPr>
            <a:spLocks noGrp="1"/>
          </p:cNvSpPr>
          <p:nvPr>
            <p:ph type="sldNum" sz="quarter" idx="12"/>
          </p:nvPr>
        </p:nvSpPr>
        <p:spPr/>
        <p:txBody>
          <a:bodyPr/>
          <a:lstStyle/>
          <a:p>
            <a:fld id="{EFE71E98-A417-4ECC-ACEB-C0490C20DB04}" type="slidenum">
              <a:rPr lang="en-US" smtClean="0"/>
              <a:t>9</a:t>
            </a:fld>
            <a:endParaRPr lang="en-US" dirty="0"/>
          </a:p>
        </p:txBody>
      </p:sp>
    </p:spTree>
    <p:extLst>
      <p:ext uri="{BB962C8B-B14F-4D97-AF65-F5344CB8AC3E}">
        <p14:creationId xmlns:p14="http://schemas.microsoft.com/office/powerpoint/2010/main" val="2986491401"/>
      </p:ext>
    </p:extLst>
  </p:cSld>
  <p:clrMapOvr>
    <a:masterClrMapping/>
  </p:clrMapOvr>
</p:sld>
</file>

<file path=ppt/theme/theme1.xml><?xml version="1.0" encoding="utf-8"?>
<a:theme xmlns:a="http://schemas.openxmlformats.org/drawingml/2006/main" name="Office Theme">
  <a:themeElements>
    <a:clrScheme name="Mushroom Council NEW 2025">
      <a:dk1>
        <a:srgbClr val="000000"/>
      </a:dk1>
      <a:lt1>
        <a:srgbClr val="FFFFFF"/>
      </a:lt1>
      <a:dk2>
        <a:srgbClr val="174174"/>
      </a:dk2>
      <a:lt2>
        <a:srgbClr val="FFFFFF"/>
      </a:lt2>
      <a:accent1>
        <a:srgbClr val="89B4E7"/>
      </a:accent1>
      <a:accent2>
        <a:srgbClr val="F8B917"/>
      </a:accent2>
      <a:accent3>
        <a:srgbClr val="E77C00"/>
      </a:accent3>
      <a:accent4>
        <a:srgbClr val="FB8180"/>
      </a:accent4>
      <a:accent5>
        <a:srgbClr val="88385F"/>
      </a:accent5>
      <a:accent6>
        <a:srgbClr val="A6C55B"/>
      </a:accent6>
      <a:hlink>
        <a:srgbClr val="89B4E7"/>
      </a:hlink>
      <a:folHlink>
        <a:srgbClr val="174174"/>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EF36F155A1E943B9783714BB5961D2" ma:contentTypeVersion="14" ma:contentTypeDescription="Create a new document." ma:contentTypeScope="" ma:versionID="843712bce5bdb834a87292fac86cb7d6">
  <xsd:schema xmlns:xsd="http://www.w3.org/2001/XMLSchema" xmlns:xs="http://www.w3.org/2001/XMLSchema" xmlns:p="http://schemas.microsoft.com/office/2006/metadata/properties" xmlns:ns2="1f1a6a94-b899-403c-b213-87a45f494fe1" xmlns:ns3="3dd2f254-776f-4e73-a96e-f0199b6e85ea" targetNamespace="http://schemas.microsoft.com/office/2006/metadata/properties" ma:root="true" ma:fieldsID="b06dcae3fc812551d6e8f1837a80629f" ns2:_="" ns3:_="">
    <xsd:import namespace="1f1a6a94-b899-403c-b213-87a45f494fe1"/>
    <xsd:import namespace="3dd2f254-776f-4e73-a96e-f0199b6e85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a6a94-b899-403c-b213-87a45f494f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2d1c19d-1264-4bf0-9851-fc0fed030b6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d2f254-776f-4e73-a96e-f0199b6e85e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ac462e-3815-40c7-9dc6-ce97b4a33e04}" ma:internalName="TaxCatchAll" ma:showField="CatchAllData" ma:web="3dd2f254-776f-4e73-a96e-f0199b6e8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1a6a94-b899-403c-b213-87a45f494fe1">
      <Terms xmlns="http://schemas.microsoft.com/office/infopath/2007/PartnerControls"/>
    </lcf76f155ced4ddcb4097134ff3c332f>
    <TaxCatchAll xmlns="3dd2f254-776f-4e73-a96e-f0199b6e85ea" xsi:nil="true"/>
  </documentManagement>
</p:properties>
</file>

<file path=customXml/itemProps1.xml><?xml version="1.0" encoding="utf-8"?>
<ds:datastoreItem xmlns:ds="http://schemas.openxmlformats.org/officeDocument/2006/customXml" ds:itemID="{24FBC65C-5885-4246-AFD8-8F072F05C4D3}">
  <ds:schemaRefs>
    <ds:schemaRef ds:uri="1f1a6a94-b899-403c-b213-87a45f494fe1"/>
    <ds:schemaRef ds:uri="3dd2f254-776f-4e73-a96e-f0199b6e85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7F49F55-BDEF-4E05-9CB2-EDD1A35F4586}">
  <ds:schemaRefs>
    <ds:schemaRef ds:uri="http://schemas.microsoft.com/sharepoint/v3/contenttype/forms"/>
  </ds:schemaRefs>
</ds:datastoreItem>
</file>

<file path=customXml/itemProps3.xml><?xml version="1.0" encoding="utf-8"?>
<ds:datastoreItem xmlns:ds="http://schemas.openxmlformats.org/officeDocument/2006/customXml" ds:itemID="{F66E8317-D74A-411B-8D84-DCB9C62B5BD2}">
  <ds:schemaRefs>
    <ds:schemaRef ds:uri="http://schemas.microsoft.com/office/2006/metadata/properties"/>
    <ds:schemaRef ds:uri="3dd2f254-776f-4e73-a96e-f0199b6e85ea"/>
    <ds:schemaRef ds:uri="http://purl.org/dc/elements/1.1/"/>
    <ds:schemaRef ds:uri="http://schemas.microsoft.com/office/2006/documentManagement/types"/>
    <ds:schemaRef ds:uri="http://purl.org/dc/terms/"/>
    <ds:schemaRef ds:uri="http://schemas.microsoft.com/office/infopath/2007/PartnerControls"/>
    <ds:schemaRef ds:uri="1f1a6a94-b899-403c-b213-87a45f494fe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7690</TotalTime>
  <Words>1983</Words>
  <Application>Microsoft Office PowerPoint</Application>
  <PresentationFormat>Widescreen</PresentationFormat>
  <Paragraphs>452</Paragraphs>
  <Slides>21</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Open Sans Semibold</vt:lpstr>
      <vt:lpstr>Libre Franklin</vt:lpstr>
      <vt:lpstr>Alice</vt:lpstr>
      <vt:lpstr>News Cycle</vt:lpstr>
      <vt:lpstr>Open Sans Extrabold</vt:lpstr>
      <vt:lpstr>Calibri</vt:lpstr>
      <vt:lpstr>VC Henrietta SemiBold</vt:lpstr>
      <vt:lpstr>Arial</vt:lpstr>
      <vt:lpstr>Aptos</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Nikki Stager</dc:creator>
  <cp:lastModifiedBy>Adriane Rippberger</cp:lastModifiedBy>
  <cp:revision>42</cp:revision>
  <dcterms:created xsi:type="dcterms:W3CDTF">2024-08-13T18:06:30Z</dcterms:created>
  <dcterms:modified xsi:type="dcterms:W3CDTF">2025-11-25T17:23:21Z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0x01010001EF36F155A1E943B9783714BB5961D2</vt:lpwstr>
  </property>
  <property fmtid="{D5CDD505-2E9C-101B-9397-08002B2CF9AE}" pid="3" name="MediaServiceImageTags">
    <vt:lpwstr/>
  </property>
</Properties>
</file>